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72" r:id="rId9"/>
    <p:sldId id="273" r:id="rId10"/>
    <p:sldId id="274" r:id="rId11"/>
    <p:sldId id="275" r:id="rId12"/>
    <p:sldId id="276" r:id="rId13"/>
    <p:sldId id="265" r:id="rId14"/>
    <p:sldId id="266" r:id="rId15"/>
    <p:sldId id="267" r:id="rId16"/>
    <p:sldId id="268" r:id="rId17"/>
    <p:sldId id="277" r:id="rId18"/>
    <p:sldId id="269" r:id="rId19"/>
    <p:sldId id="278" r:id="rId20"/>
    <p:sldId id="279" r:id="rId21"/>
    <p:sldId id="270" r:id="rId22"/>
    <p:sldId id="264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0310-AC98-419C-8B37-4BB63A0B6408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7814-DE65-47B6-ACCC-68EA2F345F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1317-B962-4AE3-AA5E-CF7D918BF446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A9B6-A231-48E2-8C37-46778862C9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E089-3DB4-415A-B7F8-00C6A16C4F2F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87BB-66D3-488B-85BD-3A03083C7F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F8DF-8CC8-4293-866A-B93E4D0241F6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187E-1515-48E9-AF3D-6A6DB84971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8194-96C2-48C4-B00B-544E6215EF37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7697-8E14-4A43-8540-4CBC698F42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0F5-8690-4D4D-841E-F1155AD06021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5C4D-0FC1-4897-BA17-60E66065E4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91A1-1CA2-407F-A04D-F1D4BB19D0CA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5A64-D430-42A4-8C79-E665F91E73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7766-1FCC-47A3-ABE6-49BC69AA98A6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D9F8-1DE7-4652-9B05-8DE58A1C17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0D5B5-6540-4310-A577-DB48C79FD782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5955-15C1-41D5-AD9C-FB61E91849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ED60-6F99-4DB4-8337-7D38DA177B7D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7AAD-5139-4644-9698-A77F187F17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46B6-FFF7-49BC-928D-002843BFC452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E5EF-D564-4207-9E95-9B2989426B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7CC93A-9BA8-4D7D-B333-F91B7CEA9614}" type="datetimeFigureOut">
              <a:rPr lang="pl-PL"/>
              <a:pPr>
                <a:defRPr/>
              </a:pPr>
              <a:t>29.06.2021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E42B4-510A-45A2-80CB-A58B6F830B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7200" b="1" dirty="0">
              <a:solidFill>
                <a:srgbClr val="0070C0"/>
              </a:solidFill>
              <a:latin typeface="Arial Narrow" pitchFamily="34" charset="0"/>
              <a:ea typeface="Amiri" pitchFamily="2" charset="-78"/>
              <a:cs typeface="Amiri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7200" b="1" dirty="0">
              <a:solidFill>
                <a:srgbClr val="0070C0"/>
              </a:solidFill>
              <a:latin typeface="Arial Narrow" pitchFamily="34" charset="0"/>
              <a:ea typeface="Amiri" pitchFamily="2" charset="-78"/>
              <a:cs typeface="Amiri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b="1" dirty="0">
                <a:solidFill>
                  <a:srgbClr val="002060"/>
                </a:solidFill>
                <a:latin typeface="Arial Narrow" pitchFamily="34" charset="0"/>
                <a:ea typeface="Amiri" pitchFamily="2" charset="-78"/>
                <a:cs typeface="Amiri" pitchFamily="2" charset="-78"/>
              </a:rPr>
              <a:t>Podsumowanie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b="1" dirty="0">
                <a:solidFill>
                  <a:srgbClr val="002060"/>
                </a:solidFill>
                <a:latin typeface="Arial Narrow" pitchFamily="34" charset="0"/>
                <a:ea typeface="Amiri" pitchFamily="2" charset="-78"/>
                <a:cs typeface="Amiri" pitchFamily="2" charset="-78"/>
              </a:rPr>
              <a:t>II okresu roku szkolnego 2020/2021</a:t>
            </a:r>
          </a:p>
        </p:txBody>
      </p:sp>
      <p:pic>
        <p:nvPicPr>
          <p:cNvPr id="2053" name="Obraz 1"/>
          <p:cNvPicPr>
            <a:picLocks noChangeAspect="1" noChangeArrowheads="1"/>
          </p:cNvPicPr>
          <p:nvPr/>
        </p:nvPicPr>
        <p:blipFill>
          <a:blip r:embed="rId2" cstate="print">
            <a:lum bright="-4000" contrast="10000"/>
          </a:blip>
          <a:srcRect/>
          <a:stretch>
            <a:fillRect/>
          </a:stretch>
        </p:blipFill>
        <p:spPr bwMode="auto">
          <a:xfrm>
            <a:off x="3214688" y="357188"/>
            <a:ext cx="2482850" cy="2428875"/>
          </a:xfrm>
          <a:prstGeom prst="rect">
            <a:avLst/>
          </a:prstGeom>
          <a:gradFill rotWithShape="0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00063" y="785813"/>
          <a:ext cx="8215312" cy="5715000"/>
        </p:xfrm>
        <a:graphic>
          <a:graphicData uri="http://schemas.openxmlformats.org/drawingml/2006/table">
            <a:tbl>
              <a:tblPr/>
              <a:tblGrid>
                <a:gridCol w="1147398"/>
                <a:gridCol w="1285085"/>
                <a:gridCol w="4497800"/>
                <a:gridCol w="1285085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5,19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Chudzik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Magdalena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5,18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Sprawka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Filip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5,14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Porzuc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Adam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5,08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Kicia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Magdalena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5,08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Kozdra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Oskar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5,07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Lipski </a:t>
                      </a:r>
                      <a:r>
                        <a:rPr lang="pl-PL" sz="27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Oliwier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7c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5,00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Błażejewska Weronika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22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5,00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Jankowska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Lena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22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5,00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Łasocha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Gabriel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4,92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Plichta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Dawid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28625" y="642938"/>
          <a:ext cx="8429625" cy="5643562"/>
        </p:xfrm>
        <a:graphic>
          <a:graphicData uri="http://schemas.openxmlformats.org/drawingml/2006/table">
            <a:tbl>
              <a:tblPr/>
              <a:tblGrid>
                <a:gridCol w="1177330"/>
                <a:gridCol w="1318610"/>
                <a:gridCol w="4615134"/>
                <a:gridCol w="1318610"/>
              </a:tblGrid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4,92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Rozenbajgier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Michalina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4,91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Białek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Nikola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4,86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Poniewozik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Agata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4,85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Zięba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Weronika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27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4,83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Książek </a:t>
                      </a:r>
                      <a:r>
                        <a:rPr lang="pl-PL" sz="27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Kaspian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27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4,83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Lubański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Sebastian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27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4,83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Skuła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4,82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Borowska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Maja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4,82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Wasik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Ksawery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4b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4,79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Błaszczak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Olimpia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7c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2938" y="857250"/>
          <a:ext cx="7643812" cy="5072063"/>
        </p:xfrm>
        <a:graphic>
          <a:graphicData uri="http://schemas.openxmlformats.org/drawingml/2006/table">
            <a:tbl>
              <a:tblPr/>
              <a:tblGrid>
                <a:gridCol w="1067580"/>
                <a:gridCol w="1195688"/>
                <a:gridCol w="4184908"/>
                <a:gridCol w="1195688"/>
              </a:tblGrid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30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4,78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Urbański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Damian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4,76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Popov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Anastasia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4,75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Brzezińska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Natalia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4,75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Hrinov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Hlib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4,75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Kamiński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Konrad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4,75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Majchrzak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Nicola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5a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4,75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Martyn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Jakub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42875" y="0"/>
            <a:ext cx="9286875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43000" y="785813"/>
            <a:ext cx="6869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8000" b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CZYTELNICTWO</a:t>
            </a:r>
            <a:endParaRPr lang="pl-PL" sz="8000">
              <a:solidFill>
                <a:srgbClr val="00206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6" descr="Konkursy w ramach ” Narodowego Programu Rozwoju Czytelnictwa” | Szkoła  muzycz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786063"/>
            <a:ext cx="4876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2652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571500" y="2143125"/>
            <a:ext cx="4857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I miejsce –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5A</a:t>
            </a: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13,93 </a:t>
            </a:r>
            <a:endParaRPr lang="pl-PL" sz="32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II miejsce –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8A</a:t>
            </a: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13,57</a:t>
            </a:r>
            <a:endParaRPr lang="pl-PL" sz="32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III miejsce –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8B</a:t>
            </a: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13,16</a:t>
            </a:r>
          </a:p>
          <a:p>
            <a:pPr eaLnBrk="0" hangingPunct="0">
              <a:lnSpc>
                <a:spcPct val="150000"/>
              </a:lnSpc>
            </a:pP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IV miejsce –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6A</a:t>
            </a: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12,96</a:t>
            </a:r>
          </a:p>
          <a:p>
            <a:pPr eaLnBrk="0" hangingPunct="0">
              <a:lnSpc>
                <a:spcPct val="150000"/>
              </a:lnSpc>
            </a:pP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V miejsce –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5B</a:t>
            </a: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12,53</a:t>
            </a:r>
          </a:p>
          <a:p>
            <a:pPr eaLnBrk="0" hangingPunct="0">
              <a:lnSpc>
                <a:spcPct val="150000"/>
              </a:lnSpc>
            </a:pP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VI miejsce –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6B</a:t>
            </a:r>
            <a:r>
              <a:rPr lang="pl-PL" sz="3200" b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pl-PL" sz="32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12,09</a:t>
            </a:r>
          </a:p>
          <a:p>
            <a:pPr eaLnBrk="0" hangingPunct="0"/>
            <a:endParaRPr lang="pl-PL" sz="3200">
              <a:solidFill>
                <a:srgbClr val="00B0F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5" name="Picture 7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929063"/>
            <a:ext cx="3714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pole tekstowe 3"/>
          <p:cNvSpPr txBox="1">
            <a:spLocks noChangeArrowheads="1"/>
          </p:cNvSpPr>
          <p:nvPr/>
        </p:nvSpPr>
        <p:spPr bwMode="auto">
          <a:xfrm>
            <a:off x="785813" y="428625"/>
            <a:ext cx="7358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Ranking wypożyczeń w roku szkolnym 2020/2021</a:t>
            </a: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14313" y="214313"/>
            <a:ext cx="89296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8000" b="1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SUKCESY UCZNIÓW NASZEJ SZKOŁY</a:t>
            </a:r>
            <a:endParaRPr lang="pl-PL" sz="8000">
              <a:solidFill>
                <a:srgbClr val="0070C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7" descr="Nasze-sukcesy-obrazek-z-napisem-Kopiow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86125"/>
            <a:ext cx="84693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411" name="pole tekstowe 2"/>
          <p:cNvSpPr txBox="1">
            <a:spLocks noChangeArrowheads="1"/>
          </p:cNvSpPr>
          <p:nvPr/>
        </p:nvSpPr>
        <p:spPr bwMode="auto">
          <a:xfrm>
            <a:off x="642938" y="642938"/>
            <a:ext cx="7786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LAUREACI KONKURSÓW</a:t>
            </a:r>
            <a:endParaRPr lang="pl-PL" sz="48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3200">
              <a:latin typeface="Arial Narrow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57188" y="1733550"/>
            <a:ext cx="82153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l-PL" sz="2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Klasa 7b</a:t>
            </a:r>
          </a:p>
          <a:p>
            <a:pPr eaLnBrk="0" hangingPunct="0">
              <a:lnSpc>
                <a:spcPct val="150000"/>
              </a:lnSpc>
            </a:pPr>
            <a:r>
              <a:rPr lang="pl-PL" sz="2800" b="1" i="1" u="sng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Nina Butryn</a:t>
            </a:r>
          </a:p>
          <a:p>
            <a:endParaRPr lang="pl-PL" sz="2800" b="1" i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3" name="Picture 6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28625"/>
            <a:ext cx="1457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85750" y="2571750"/>
            <a:ext cx="8858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 miejsce  </a:t>
            </a:r>
          </a:p>
          <a:p>
            <a:pPr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VII Ogólnopolskim Konkursie Literacko – Plastycznym Poświęconym Bibliotekom Szkolnym ,,Moja przygoda w szkolnej bibliotece z Konstytucją 3 Maja” 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w kategorii  praca literacka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(nauczyciel – E. Wróbel)</a:t>
            </a:r>
          </a:p>
          <a:p>
            <a:pPr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 miejsce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 VIII Ogólnopolskim Konkursie o ks. Stanisławie Konarskim – „</a:t>
            </a:r>
            <a:r>
              <a:rPr lang="pl-PL" sz="22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Ksiądz Stanisław Konarski – nasz współczesny”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w kategorii praca literacka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(nauczyciel – E. Wróbel)</a:t>
            </a:r>
            <a:endParaRPr lang="pl-PL" sz="2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8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pl-PL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8435" name="pole tekstowe 2"/>
          <p:cNvSpPr txBox="1">
            <a:spLocks noChangeArrowheads="1"/>
          </p:cNvSpPr>
          <p:nvPr/>
        </p:nvSpPr>
        <p:spPr bwMode="auto">
          <a:xfrm>
            <a:off x="214313" y="21431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800" b="1" u="sng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Nina Butryn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285750" y="857250"/>
            <a:ext cx="8572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 </a:t>
            </a:r>
          </a:p>
          <a:p>
            <a:pPr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 IX Wojewódzkim Konkursie </a:t>
            </a:r>
            <a:r>
              <a:rPr lang="pl-PL" sz="2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Ocalić od zapomnienia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… „Mój bohater Państwa Podziemnego w latach 1939 – 1956” – kategoria literacka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(nauczyciel – E. Wróbel)</a:t>
            </a: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III miejsce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w Wojewódzkim Konkursie z okazji Światowego Dnia Książki i Praw Autorskich 2021 – kategoria plastyczna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(M. </a:t>
            </a:r>
            <a:r>
              <a:rPr lang="pl-PL" sz="2200" b="1" dirty="0" err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Dermanowska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w Powiatowym konkursie przyrodniczo – plastycznym pt. „Polskie płazy i  gady chronione”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R. Ślusarczyk)</a:t>
            </a:r>
          </a:p>
        </p:txBody>
      </p:sp>
      <p:sp>
        <p:nvSpPr>
          <p:cNvPr id="18437" name="pole tekstowe 4"/>
          <p:cNvSpPr txBox="1">
            <a:spLocks noChangeArrowheads="1"/>
          </p:cNvSpPr>
          <p:nvPr/>
        </p:nvSpPr>
        <p:spPr bwMode="auto">
          <a:xfrm>
            <a:off x="500063" y="5286375"/>
            <a:ext cx="75723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>
                <a:solidFill>
                  <a:srgbClr val="002060"/>
                </a:solidFill>
                <a:cs typeface="Calibri" pitchFamily="34" charset="0"/>
              </a:rPr>
              <a:t>Nina Butryn otrzymała stypendium Prezydenta Miasta Lublin</a:t>
            </a:r>
          </a:p>
          <a:p>
            <a:pPr algn="ctr">
              <a:lnSpc>
                <a:spcPct val="150000"/>
              </a:lnSpc>
            </a:pPr>
            <a:r>
              <a:rPr lang="pl-PL" sz="2000" b="1">
                <a:solidFill>
                  <a:srgbClr val="002060"/>
                </a:solidFill>
                <a:cs typeface="Calibri" pitchFamily="34" charset="0"/>
              </a:rPr>
              <a:t> za sukcesy w konkursach ogólnopolskich.</a:t>
            </a:r>
            <a:endParaRPr lang="pl-PL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2200" b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19459" name="pole tekstowe 2"/>
          <p:cNvSpPr txBox="1">
            <a:spLocks noChangeArrowheads="1"/>
          </p:cNvSpPr>
          <p:nvPr/>
        </p:nvSpPr>
        <p:spPr bwMode="auto">
          <a:xfrm>
            <a:off x="285750" y="285750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Klasa 6b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285750" y="571500"/>
            <a:ext cx="88582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Laura Mika</a:t>
            </a:r>
            <a:endParaRPr lang="pl-PL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 miejsce 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 IX Wojewódzkim Konkursie </a:t>
            </a:r>
            <a:r>
              <a:rPr lang="pl-PL" sz="22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Ocalić od zapomnienia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…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„Mój bohater Państwa Podziemnego w latach 1939 – 1956” – kategoria plastyczna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W. Oszajca)</a:t>
            </a:r>
          </a:p>
          <a:p>
            <a:pPr>
              <a:lnSpc>
                <a:spcPct val="150000"/>
              </a:lnSpc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Lena Jankowska</a:t>
            </a:r>
            <a:endParaRPr lang="pl-PL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w Wojewódzkim konkursie pięknego czytania w ramach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FESTIWALU SŁOWA I OBRAZU „Wyobraźnia bez granic” utwory Stanisława Lema w 100 – lecie urodzin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(nauczyciel – E. Wróbel</a:t>
            </a:r>
            <a:r>
              <a:rPr lang="pl-PL" sz="2200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lang="pl-PL" sz="22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Maksymilian </a:t>
            </a:r>
            <a:r>
              <a:rPr lang="pl-PL" sz="2400" b="1"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Niewielski</a:t>
            </a:r>
            <a:endParaRPr lang="pl-PL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w IX Wojewódzkim Konkursie </a:t>
            </a:r>
            <a:r>
              <a:rPr lang="pl-PL" sz="2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Ocalić od zapomnienia</a:t>
            </a:r>
            <a:r>
              <a:rPr lang="pl-P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…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„Mój bohater Państwa Podziemnego w latach 1939 – 1956” - kategoria multimedialna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E. Stawarz)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Marcel </a:t>
            </a:r>
            <a:r>
              <a:rPr lang="pl-PL" sz="2400" b="1"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Wasil</a:t>
            </a:r>
            <a:endParaRPr lang="pl-PL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w Powiatowym konkursie przyrodniczo – plastycznym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pt. „Polskie płazy i gady chronione”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R. Ślusarczyk)</a:t>
            </a:r>
          </a:p>
          <a:p>
            <a:pPr eaLnBrk="0" hangingPunct="0">
              <a:defRPr/>
            </a:pP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Click="0" advTm="12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483" name="pole tekstowe 2"/>
          <p:cNvSpPr txBox="1">
            <a:spLocks noChangeArrowheads="1"/>
          </p:cNvSpPr>
          <p:nvPr/>
        </p:nvSpPr>
        <p:spPr bwMode="auto">
          <a:xfrm>
            <a:off x="0" y="285750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l-PL" sz="2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Klasa 4b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785813"/>
            <a:ext cx="900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pl-PL" sz="2400" b="1" u="sng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Maksymilian Kotarski</a:t>
            </a:r>
            <a:endParaRPr lang="pl-PL" sz="2400" u="sng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pl-PL" sz="22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III miejsce </a:t>
            </a:r>
            <a:r>
              <a:rPr lang="pl-PL" sz="22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 Międzyszkolnym Konkursie „Co nam przekazują Zesłańcy</a:t>
            </a:r>
          </a:p>
          <a:p>
            <a:pPr eaLnBrk="0" hangingPunct="0"/>
            <a:r>
              <a:rPr lang="pl-PL" sz="22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Sybiru?” - kategoria plastyczna </a:t>
            </a:r>
            <a:r>
              <a:rPr lang="pl-PL" sz="22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E. Stawarz)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142875" y="2286000"/>
            <a:ext cx="864711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Amelia </a:t>
            </a:r>
            <a:r>
              <a:rPr lang="pl-PL" sz="2400" b="1"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Resztak</a:t>
            </a:r>
            <a:endParaRPr lang="pl-PL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 Międzyszkolnym Konkursie „Co nam przekazują Zesłańcy 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Sybiru?” kategoria plastyczna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E. Stawarz)</a:t>
            </a: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3357563"/>
            <a:ext cx="8509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pl-PL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w Wojewódzkim Konkursie „Młodzi Patrioci” – kategoria  </a:t>
            </a:r>
          </a:p>
          <a:p>
            <a:pPr>
              <a:defRPr/>
            </a:pPr>
            <a:r>
              <a:rPr lang="pl-PL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 muzyczna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– D. Ostrowska)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Jakub Zubrzycki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Wyróżnienie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 IX Wojewódzkim Konkursie </a:t>
            </a:r>
            <a:r>
              <a:rPr lang="pl-PL" sz="2200" b="1" i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Ocalić od zapomnienia</a:t>
            </a: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„Mój bohater Państwa Podziemnego w latach 1939 – 1956” – kategoria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literacka</a:t>
            </a:r>
            <a:r>
              <a:rPr lang="pl-PL" sz="22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(nauczyciel – E. Wróbel)</a:t>
            </a:r>
            <a:endParaRPr lang="pl-PL" sz="2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 advTm="1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075" name="pole tekstowe 2"/>
          <p:cNvSpPr txBox="1">
            <a:spLocks noChangeArrowheads="1"/>
          </p:cNvSpPr>
          <p:nvPr/>
        </p:nvSpPr>
        <p:spPr bwMode="auto">
          <a:xfrm>
            <a:off x="1643063" y="642938"/>
            <a:ext cx="571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9600" b="1">
                <a:solidFill>
                  <a:srgbClr val="002060"/>
                </a:solidFill>
                <a:latin typeface="Arial Narrow" pitchFamily="34" charset="0"/>
              </a:rPr>
              <a:t>Frekwencja</a:t>
            </a:r>
          </a:p>
        </p:txBody>
      </p:sp>
      <p:pic>
        <p:nvPicPr>
          <p:cNvPr id="3076" name="Picture 10" descr="Dyplomy do zadruku na drukarkach atramentowych: s-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2297113"/>
            <a:ext cx="314325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285750" y="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Klasa 4a </a:t>
            </a: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214313" y="428625"/>
            <a:ext cx="8929687" cy="73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Antoni Słowiński</a:t>
            </a:r>
            <a:endParaRPr lang="pl-PL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</a:rPr>
              <a:t>I miejsce 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</a:rPr>
              <a:t>w IX Wojewódzkim Konkursie </a:t>
            </a:r>
            <a:r>
              <a:rPr lang="pl-PL" sz="2200" b="1" i="1" dirty="0">
                <a:solidFill>
                  <a:srgbClr val="0070C0"/>
                </a:solidFill>
                <a:latin typeface="Calibri" pitchFamily="34" charset="0"/>
              </a:rPr>
              <a:t>Ocalić od zapomnienia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</a:rPr>
              <a:t>… „Mój bohater Państwa Podziemnego w latach 1939 – 1956” – kategoria literacka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</a:rPr>
              <a:t>(nauczyciel – M. Rybak)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III miejsce </a:t>
            </a:r>
            <a:r>
              <a:rPr lang="pl-PL" sz="2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 Międzyszkolnym Konkursie „Co nam przekazują Zesłańcy Sybiru?” kategoria literacka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E. Stawarz)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l-PL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Klasa 5b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l-PL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Nataniel Lipski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II miejsce </a:t>
            </a: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 Wojewódzkim Konkursie literacko – plastyczno – filmowym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„700 lat Lublina! Piórem i pędzlem o Lublinie” – „Osobliwości Lublina</a:t>
            </a:r>
          </a:p>
          <a:p>
            <a:pPr eaLnBrk="0" hangingPunct="0">
              <a:defRPr/>
            </a:pPr>
            <a:r>
              <a:rPr lang="pl-PL" sz="22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 Lubelszczyzny” </a:t>
            </a:r>
            <a:r>
              <a:rPr lang="pl-PL" sz="2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W. Oszajca)</a:t>
            </a:r>
            <a:endParaRPr lang="pl-PL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pl-PL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Klasa 7c</a:t>
            </a:r>
          </a:p>
          <a:p>
            <a:pPr eaLnBrk="0" hangingPunct="0">
              <a:defRPr/>
            </a:pPr>
            <a:endParaRPr lang="pl-PL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2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1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12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pl-PL" sz="1200" b="1" dirty="0">
              <a:solidFill>
                <a:srgbClr val="00B0F0"/>
              </a:solidFill>
              <a:cs typeface="Calibri" pitchFamily="34" charset="0"/>
            </a:endParaRPr>
          </a:p>
          <a:p>
            <a:pPr eaLnBrk="0" hangingPunct="0">
              <a:defRPr/>
            </a:pPr>
            <a:endParaRPr lang="pl-PL" b="1" dirty="0">
              <a:solidFill>
                <a:srgbClr val="00B0F0"/>
              </a:solidFill>
            </a:endParaRPr>
          </a:p>
        </p:txBody>
      </p:sp>
      <p:sp>
        <p:nvSpPr>
          <p:cNvPr id="21509" name="pole tekstowe 6"/>
          <p:cNvSpPr txBox="1">
            <a:spLocks noChangeArrowheads="1"/>
          </p:cNvSpPr>
          <p:nvPr/>
        </p:nvSpPr>
        <p:spPr bwMode="auto">
          <a:xfrm>
            <a:off x="214313" y="4071938"/>
            <a:ext cx="16430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2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0" y="4500563"/>
            <a:ext cx="857091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 sz="2200" b="1" u="sng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2200" b="1" u="sng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200000"/>
              </a:lnSpc>
            </a:pPr>
            <a:r>
              <a:rPr lang="pl-PL" sz="24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l-PL" sz="2400" b="1" u="sng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Klaudia Dyś i Monika Lipa</a:t>
            </a:r>
          </a:p>
          <a:p>
            <a:pPr eaLnBrk="0" hangingPunct="0"/>
            <a:r>
              <a:rPr lang="pl-PL" sz="22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I i II etap </a:t>
            </a:r>
            <a:r>
              <a:rPr lang="pl-PL" sz="2200" b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Lubelski Konkurs Samorządowy „30 Lat Samorządności”</a:t>
            </a:r>
          </a:p>
          <a:p>
            <a:pPr eaLnBrk="0" hangingPunct="0"/>
            <a:r>
              <a:rPr lang="pl-PL" sz="2200" b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pl-PL" sz="22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(nauczyciel E. Stawarz)</a:t>
            </a:r>
          </a:p>
        </p:txBody>
      </p:sp>
    </p:spTree>
  </p:cSld>
  <p:clrMapOvr>
    <a:masterClrMapping/>
  </p:clrMapOvr>
  <p:transition spd="slow" advClick="0" advTm="12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pl-PL" b="1" dirty="0">
              <a:solidFill>
                <a:srgbClr val="0070C0"/>
              </a:solidFill>
              <a:cs typeface="Calibri" pitchFamily="34" charset="0"/>
            </a:endParaRP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7188"/>
            <a:ext cx="44577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000125" y="428625"/>
            <a:ext cx="7143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48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WSZYSTKIM WYRÓŻNIONYM UCZNIOM GRATULUJEMY</a:t>
            </a:r>
          </a:p>
          <a:p>
            <a:pPr algn="ctr"/>
            <a:r>
              <a:rPr lang="pl-PL" sz="48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I ŻYCZYMY DALSZYCH SUKCESÓW! </a:t>
            </a:r>
            <a:r>
              <a:rPr lang="pl-PL" sz="48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480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3556" name="Picture 5" descr="https://www.urszulanki.rybnik.pl/wp-content/uploads/2021/01/gratulujem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050" y="4643438"/>
            <a:ext cx="35687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4099" name="pole tekstowe 3"/>
          <p:cNvSpPr txBox="1">
            <a:spLocks noChangeArrowheads="1"/>
          </p:cNvSpPr>
          <p:nvPr/>
        </p:nvSpPr>
        <p:spPr bwMode="auto">
          <a:xfrm>
            <a:off x="357188" y="714375"/>
            <a:ext cx="80724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Średnia frekwencja w II okresie</a:t>
            </a:r>
          </a:p>
          <a:p>
            <a:pPr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roku szkolnego 2020/2021</a:t>
            </a:r>
          </a:p>
          <a:p>
            <a:pPr>
              <a:defRPr/>
            </a:pP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 klasach IV-VIII wynosi </a:t>
            </a:r>
            <a:r>
              <a:rPr lang="pl-PL" sz="4000" b="1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pl-PL" sz="4000" b="1" i="1" dirty="0">
                <a:solidFill>
                  <a:srgbClr val="002060"/>
                </a:solidFill>
                <a:latin typeface="Calibri" pitchFamily="34" charset="0"/>
              </a:rPr>
              <a:t>86,63%</a:t>
            </a:r>
            <a:r>
              <a:rPr lang="pl-PL" sz="4000" b="1" i="1" dirty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pl-PL" sz="4000" i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defRPr/>
            </a:pPr>
            <a:endParaRPr lang="pl-PL" dirty="0">
              <a:latin typeface="Calibri" pitchFamily="34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11138" y="2857500"/>
            <a:ext cx="893286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3200" b="1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KLASY, KTÓRE UZYSKAŁY NAJWYŻSZĄ FREKWENCJĘ:</a:t>
            </a:r>
          </a:p>
          <a:p>
            <a:pPr algn="ctr" eaLnBrk="0" hangingPunct="0">
              <a:lnSpc>
                <a:spcPct val="150000"/>
              </a:lnSpc>
            </a:pPr>
            <a:r>
              <a:rPr lang="pl-PL" sz="4000" b="1">
                <a:solidFill>
                  <a:srgbClr val="7030A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I miejsce –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l-PL" sz="4000" b="1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klasa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l-PL" sz="4000" b="1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7C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lang="pl-PL" sz="4000" b="1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92 %</a:t>
            </a:r>
            <a:endParaRPr lang="pl-PL" sz="4000" b="1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pl-PL" sz="4000" b="1">
                <a:solidFill>
                  <a:srgbClr val="7030A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II miejsce –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l-PL" sz="4000" b="1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klasa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l-PL" sz="4000" b="1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6A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lang="pl-PL" sz="4000" b="1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91,08 %</a:t>
            </a:r>
            <a:endParaRPr lang="pl-PL" sz="4000" b="1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pl-PL" sz="4000" b="1">
                <a:solidFill>
                  <a:srgbClr val="7030A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III miejsce –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l-PL" sz="4000" b="1">
                <a:solidFill>
                  <a:srgbClr val="0070C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klasa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l-PL" sz="4000" b="1">
                <a:solidFill>
                  <a:srgbClr val="00206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4B</a:t>
            </a:r>
            <a:r>
              <a:rPr lang="pl-PL" sz="4000" b="1">
                <a:solidFill>
                  <a:srgbClr val="00B0F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lang="pl-PL" sz="4000" b="1">
                <a:solidFill>
                  <a:srgbClr val="C00000"/>
                </a:solidFill>
                <a:latin typeface="Calibri" pitchFamily="34" charset="0"/>
                <a:ea typeface="Verdana" pitchFamily="34" charset="0"/>
                <a:cs typeface="Times New Roman" pitchFamily="18" charset="0"/>
              </a:rPr>
              <a:t>89,67 %</a:t>
            </a:r>
            <a:endParaRPr lang="pl-PL" sz="4000" b="1">
              <a:solidFill>
                <a:srgbClr val="C00000"/>
              </a:solidFill>
              <a:ea typeface="Verdana" pitchFamily="34" charset="0"/>
              <a:cs typeface="Times New Roman" pitchFamily="18" charset="0"/>
            </a:endParaRPr>
          </a:p>
          <a:p>
            <a:pPr eaLnBrk="0" hangingPunct="0"/>
            <a:endParaRPr lang="pl-PL"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14313" y="357188"/>
            <a:ext cx="84264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44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UCZNIOWIE ZE </a:t>
            </a:r>
            <a:r>
              <a:rPr lang="pl-PL" sz="4400" b="1" i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100%</a:t>
            </a:r>
            <a:r>
              <a:rPr lang="pl-PL" sz="44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FREKWENCJĄ:</a:t>
            </a:r>
            <a:endParaRPr lang="pl-PL" sz="4400" i="1">
              <a:solidFill>
                <a:srgbClr val="0070C0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1285875"/>
            <a:ext cx="9715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KLASA IV A:</a:t>
            </a:r>
          </a:p>
          <a:p>
            <a:pPr eaLnBrk="0" hangingPunct="0"/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Mateusz Dudziński</a:t>
            </a:r>
          </a:p>
          <a:p>
            <a:pPr eaLnBrk="0" hangingPunct="0"/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KLASA VI A:</a:t>
            </a:r>
          </a:p>
          <a:p>
            <a:pPr eaLnBrk="0" hangingPunct="0"/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Jakub Martyn</a:t>
            </a:r>
          </a:p>
          <a:p>
            <a:pPr eaLnBrk="0" hangingPunct="0"/>
            <a:r>
              <a:rPr lang="pl-PL" sz="32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Jakub Góra</a:t>
            </a:r>
          </a:p>
          <a:p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KLASA VI B:</a:t>
            </a:r>
          </a:p>
          <a:p>
            <a:r>
              <a:rPr lang="pl-PL" sz="32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Marcel Wasil</a:t>
            </a:r>
          </a:p>
          <a:p>
            <a:r>
              <a:rPr lang="pl-PL" sz="32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Maksymilian Niewielski</a:t>
            </a:r>
          </a:p>
          <a:p>
            <a:pPr eaLnBrk="0" hangingPunct="0"/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Klasa VII C:</a:t>
            </a:r>
          </a:p>
          <a:p>
            <a:pPr eaLnBrk="0" hangingPunct="0"/>
            <a:r>
              <a:rPr lang="pl-PL" sz="32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pl-PL" sz="32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Anastazja Śniegula</a:t>
            </a:r>
            <a:endParaRPr lang="pl-PL" sz="3200">
              <a:solidFill>
                <a:srgbClr val="002060"/>
              </a:solidFill>
            </a:endParaRPr>
          </a:p>
        </p:txBody>
      </p:sp>
      <p:pic>
        <p:nvPicPr>
          <p:cNvPr id="5125" name="Picture 2" descr="Zobacz obraz źródłow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071813"/>
            <a:ext cx="34813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357188" y="1000125"/>
            <a:ext cx="84296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 sz="54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OSIĄGNIĘCIA I WYNIKI </a:t>
            </a:r>
          </a:p>
          <a:p>
            <a:pPr algn="ctr"/>
            <a:r>
              <a:rPr lang="pl-PL" sz="54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W NAUCE UZYSKANE </a:t>
            </a:r>
          </a:p>
          <a:p>
            <a:pPr algn="ctr"/>
            <a:r>
              <a:rPr lang="pl-PL" sz="54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W II OKRESIE</a:t>
            </a:r>
          </a:p>
          <a:p>
            <a:pPr algn="ctr"/>
            <a:r>
              <a:rPr lang="pl-PL" sz="54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ROKU SZKOLNEGO </a:t>
            </a:r>
          </a:p>
          <a:p>
            <a:pPr algn="ctr"/>
            <a:r>
              <a:rPr lang="pl-PL" sz="5400" b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2020/2021</a:t>
            </a:r>
            <a:endParaRPr lang="pl-PL" sz="5400" b="1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148" name="Picture 3" descr="Zobacz obraz źródłow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214813"/>
            <a:ext cx="23336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214313" y="3143250"/>
            <a:ext cx="77089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6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I miejsce 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pl-PL" sz="6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5B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pl-PL" sz="6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4,51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pl-PL" sz="6000" dirty="0">
              <a:solidFill>
                <a:srgbClr val="00B0F0"/>
              </a:solidFill>
            </a:endParaRPr>
          </a:p>
          <a:p>
            <a:pPr eaLnBrk="0" hangingPunct="0">
              <a:defRPr/>
            </a:pPr>
            <a:r>
              <a:rPr lang="pl-PL" sz="6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II miejsce 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pl-PL" sz="6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4A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pl-PL" sz="6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4,44</a:t>
            </a:r>
            <a:endParaRPr lang="pl-PL" sz="6000" b="1" dirty="0">
              <a:solidFill>
                <a:srgbClr val="C00000"/>
              </a:solidFill>
            </a:endParaRPr>
          </a:p>
          <a:p>
            <a:pPr eaLnBrk="0" hangingPunct="0">
              <a:defRPr/>
            </a:pPr>
            <a:r>
              <a:rPr lang="pl-PL" sz="6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III miejsce 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- </a:t>
            </a:r>
            <a:r>
              <a:rPr lang="pl-PL" sz="6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6B</a:t>
            </a:r>
            <a:r>
              <a:rPr lang="pl-PL" sz="6000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pl-PL" sz="6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4,29</a:t>
            </a:r>
            <a:endParaRPr lang="pl-PL" sz="6000" b="1" dirty="0">
              <a:solidFill>
                <a:srgbClr val="C00000"/>
              </a:solidFill>
            </a:endParaRPr>
          </a:p>
        </p:txBody>
      </p:sp>
      <p:sp>
        <p:nvSpPr>
          <p:cNvPr id="7172" name="pole tekstowe 3"/>
          <p:cNvSpPr txBox="1">
            <a:spLocks noChangeArrowheads="1"/>
          </p:cNvSpPr>
          <p:nvPr/>
        </p:nvSpPr>
        <p:spPr bwMode="auto">
          <a:xfrm>
            <a:off x="-71438" y="428625"/>
            <a:ext cx="9215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72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Klasy z najwyższą średnią ocen </a:t>
            </a:r>
          </a:p>
        </p:txBody>
      </p:sp>
    </p:spTree>
  </p:cSld>
  <p:clrMapOvr>
    <a:masterClrMapping/>
  </p:clrMapOvr>
  <p:transition spd="slow" advClick="0"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285750" y="357188"/>
            <a:ext cx="8858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l-PL" sz="4200" b="1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UCZNIOWIE, KTÓRZY OSIĄGNĘLI NAJWYŻSZE ŚREDNIE OCEN</a:t>
            </a:r>
            <a:r>
              <a:rPr lang="pl-PL" sz="4400" b="1" i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   </a:t>
            </a:r>
            <a:r>
              <a:rPr lang="pl-PL" sz="4400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            </a:t>
            </a:r>
            <a:endParaRPr lang="pl-PL" sz="4400" b="1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625" y="1785938"/>
          <a:ext cx="8143875" cy="5005387"/>
        </p:xfrm>
        <a:graphic>
          <a:graphicData uri="http://schemas.openxmlformats.org/drawingml/2006/table">
            <a:tbl>
              <a:tblPr/>
              <a:tblGrid>
                <a:gridCol w="1137421"/>
                <a:gridCol w="1273911"/>
                <a:gridCol w="4446687"/>
                <a:gridCol w="1285913"/>
              </a:tblGrid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5,86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Butryn </a:t>
                      </a:r>
                      <a:r>
                        <a:rPr lang="pl-PL" sz="27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Nina</a:t>
                      </a:r>
                      <a:endParaRPr lang="pl-PL" sz="2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7b</a:t>
                      </a:r>
                      <a:endParaRPr lang="pl-PL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5,79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Dyś</a:t>
                      </a:r>
                      <a:r>
                        <a:rPr lang="pl-PL" sz="2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Klaudia </a:t>
                      </a:r>
                      <a:endParaRPr lang="pl-PL" sz="2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7c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pl-PL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5,75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Czajkowski </a:t>
                      </a:r>
                      <a:r>
                        <a:rPr lang="pl-PL" sz="27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Aleksander</a:t>
                      </a:r>
                      <a:endParaRPr lang="pl-PL" sz="2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5,73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Dudziński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Mateusz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pl-PL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5,73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Rusin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Daria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4b</a:t>
                      </a:r>
                      <a:endParaRPr lang="pl-PL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5,71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Kicia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Justyna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7b</a:t>
                      </a:r>
                      <a:endParaRPr lang="pl-PL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5,67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Andrzejczak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Eryk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5,67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Lipski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Nataniel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5,67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Mackiewicz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Adam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5,67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Wilczek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Lena 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00063" y="928688"/>
          <a:ext cx="8358187" cy="5500687"/>
        </p:xfrm>
        <a:graphic>
          <a:graphicData uri="http://schemas.openxmlformats.org/drawingml/2006/table">
            <a:tbl>
              <a:tblPr/>
              <a:tblGrid>
                <a:gridCol w="1167352"/>
                <a:gridCol w="1307436"/>
                <a:gridCol w="4576022"/>
                <a:gridCol w="1307436"/>
              </a:tblGrid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7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5,64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Chmiel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Wiktoria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7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5,64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Zubrzycki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Jakub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8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5,58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Niewielski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Maksymilian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8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5,58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Tychmanowicz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Olga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8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5,58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Wasil</a:t>
                      </a: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Marcel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9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5,57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Lipa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Monika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7c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9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5,57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Wilczek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Oliwia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5,50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Krupa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Natalia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5,45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Słowiński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Antoni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5,42</a:t>
                      </a:r>
                      <a:endParaRPr lang="pl-PL" sz="2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Skóra </a:t>
                      </a:r>
                      <a:r>
                        <a:rPr lang="pl-PL" sz="27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Piotr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57188" y="857250"/>
          <a:ext cx="8429625" cy="4757738"/>
        </p:xfrm>
        <a:graphic>
          <a:graphicData uri="http://schemas.openxmlformats.org/drawingml/2006/table">
            <a:tbl>
              <a:tblPr/>
              <a:tblGrid>
                <a:gridCol w="1177330"/>
                <a:gridCol w="1318610"/>
                <a:gridCol w="4615134"/>
                <a:gridCol w="1318610"/>
              </a:tblGrid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5,42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Stuleblak</a:t>
                      </a: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Aleksandra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5a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5,36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Kolasińska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Sandra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13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5,36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Resztak</a:t>
                      </a: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Amelia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4b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r>
                        <a:rPr lang="pl-PL" sz="2700" dirty="0" smtClean="0"/>
                        <a:t>13</a:t>
                      </a:r>
                      <a:endParaRPr lang="pl-PL" sz="2700" dirty="0"/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5,36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Stopka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Anna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7b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5,33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Lambert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Zofia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5,33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Lambert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Zuzanna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5b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5,33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Poleszak</a:t>
                      </a: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Karol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5,27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Kawka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Liwia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4a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5,25</a:t>
                      </a:r>
                      <a:endParaRPr lang="pl-PL" sz="27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Zdyb </a:t>
                      </a:r>
                      <a:r>
                        <a:rPr lang="pl-PL" sz="27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Seweryn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7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6b</a:t>
                      </a:r>
                      <a:endParaRPr lang="pl-PL" sz="27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938</Words>
  <Application>Microsoft Office PowerPoint</Application>
  <PresentationFormat>Pokaz na ekranie (4:3)</PresentationFormat>
  <Paragraphs>343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0" baseType="lpstr">
      <vt:lpstr>Arial</vt:lpstr>
      <vt:lpstr>Calibri</vt:lpstr>
      <vt:lpstr>Arial Narrow</vt:lpstr>
      <vt:lpstr>Amiri</vt:lpstr>
      <vt:lpstr>Verdana</vt:lpstr>
      <vt:lpstr>Times New Roman</vt:lpstr>
      <vt:lpstr>Wingdings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Nauczyciel</dc:creator>
  <cp:lastModifiedBy>Rysiek jach</cp:lastModifiedBy>
  <cp:revision>129</cp:revision>
  <dcterms:created xsi:type="dcterms:W3CDTF">2021-06-24T06:18:15Z</dcterms:created>
  <dcterms:modified xsi:type="dcterms:W3CDTF">2021-06-28T22:46:25Z</dcterms:modified>
</cp:coreProperties>
</file>