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70" r:id="rId6"/>
    <p:sldId id="262" r:id="rId7"/>
    <p:sldId id="268" r:id="rId8"/>
    <p:sldId id="265" r:id="rId9"/>
    <p:sldId id="269" r:id="rId10"/>
    <p:sldId id="271" r:id="rId11"/>
    <p:sldId id="272" r:id="rId12"/>
    <p:sldId id="273" r:id="rId13"/>
    <p:sldId id="274" r:id="rId14"/>
    <p:sldId id="27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A22-3CAF-4F94-9E14-50B12A27D7AB}" type="datetimeFigureOut">
              <a:rPr lang="pl-PL" smtClean="0"/>
              <a:pPr/>
              <a:t>09.11.2020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3B9C-1C18-46FB-A588-1C65FBA4F3F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0056850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A22-3CAF-4F94-9E14-50B12A27D7AB}" type="datetimeFigureOut">
              <a:rPr lang="pl-PL" smtClean="0"/>
              <a:pPr/>
              <a:t>09.11.2020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3B9C-1C18-46FB-A588-1C65FBA4F3F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6432387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A22-3CAF-4F94-9E14-50B12A27D7AB}" type="datetimeFigureOut">
              <a:rPr lang="pl-PL" smtClean="0"/>
              <a:pPr/>
              <a:t>09.11.2020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3B9C-1C18-46FB-A588-1C65FBA4F3FC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206220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A22-3CAF-4F94-9E14-50B12A27D7AB}" type="datetimeFigureOut">
              <a:rPr lang="pl-PL" smtClean="0"/>
              <a:pPr/>
              <a:t>09.11.2020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3B9C-1C18-46FB-A588-1C65FBA4F3F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1900640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A22-3CAF-4F94-9E14-50B12A27D7AB}" type="datetimeFigureOut">
              <a:rPr lang="pl-PL" smtClean="0"/>
              <a:pPr/>
              <a:t>09.11.2020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3B9C-1C18-46FB-A588-1C65FBA4F3FC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432994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A22-3CAF-4F94-9E14-50B12A27D7AB}" type="datetimeFigureOut">
              <a:rPr lang="pl-PL" smtClean="0"/>
              <a:pPr/>
              <a:t>09.11.2020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3B9C-1C18-46FB-A588-1C65FBA4F3F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3933589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A22-3CAF-4F94-9E14-50B12A27D7AB}" type="datetimeFigureOut">
              <a:rPr lang="pl-PL" smtClean="0"/>
              <a:pPr/>
              <a:t>09.11.2020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3B9C-1C18-46FB-A588-1C65FBA4F3F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7516729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A22-3CAF-4F94-9E14-50B12A27D7AB}" type="datetimeFigureOut">
              <a:rPr lang="pl-PL" smtClean="0"/>
              <a:pPr/>
              <a:t>09.11.2020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3B9C-1C18-46FB-A588-1C65FBA4F3F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7282320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A22-3CAF-4F94-9E14-50B12A27D7AB}" type="datetimeFigureOut">
              <a:rPr lang="pl-PL" smtClean="0"/>
              <a:pPr/>
              <a:t>09.11.2020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3B9C-1C18-46FB-A588-1C65FBA4F3F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6682597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A22-3CAF-4F94-9E14-50B12A27D7AB}" type="datetimeFigureOut">
              <a:rPr lang="pl-PL" smtClean="0"/>
              <a:pPr/>
              <a:t>09.11.2020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3B9C-1C18-46FB-A588-1C65FBA4F3F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1375448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A22-3CAF-4F94-9E14-50B12A27D7AB}" type="datetimeFigureOut">
              <a:rPr lang="pl-PL" smtClean="0"/>
              <a:pPr/>
              <a:t>09.11.2020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3B9C-1C18-46FB-A588-1C65FBA4F3F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8965446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A22-3CAF-4F94-9E14-50B12A27D7AB}" type="datetimeFigureOut">
              <a:rPr lang="pl-PL" smtClean="0"/>
              <a:pPr/>
              <a:t>09.11.2020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3B9C-1C18-46FB-A588-1C65FBA4F3F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3787752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A22-3CAF-4F94-9E14-50B12A27D7AB}" type="datetimeFigureOut">
              <a:rPr lang="pl-PL" smtClean="0"/>
              <a:pPr/>
              <a:t>09.11.2020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3B9C-1C18-46FB-A588-1C65FBA4F3F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135469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A22-3CAF-4F94-9E14-50B12A27D7AB}" type="datetimeFigureOut">
              <a:rPr lang="pl-PL" smtClean="0"/>
              <a:pPr/>
              <a:t>09.11.2020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3B9C-1C18-46FB-A588-1C65FBA4F3F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8428575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A22-3CAF-4F94-9E14-50B12A27D7AB}" type="datetimeFigureOut">
              <a:rPr lang="pl-PL" smtClean="0"/>
              <a:pPr/>
              <a:t>09.11.2020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3B9C-1C18-46FB-A588-1C65FBA4F3F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4758615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5EA22-3CAF-4F94-9E14-50B12A27D7AB}" type="datetimeFigureOut">
              <a:rPr lang="pl-PL" smtClean="0"/>
              <a:pPr/>
              <a:t>09.11.2020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93B9C-1C18-46FB-A588-1C65FBA4F3F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2258105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5EA22-3CAF-4F94-9E14-50B12A27D7AB}" type="datetimeFigureOut">
              <a:rPr lang="pl-PL" smtClean="0"/>
              <a:pPr/>
              <a:t>09.11.2020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9D93B9C-1C18-46FB-A588-1C65FBA4F3F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2025023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3AF4339-1C3C-4F4D-9594-C84784C04D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6454" y="2058304"/>
            <a:ext cx="5891611" cy="1646302"/>
          </a:xfrm>
        </p:spPr>
        <p:txBody>
          <a:bodyPr/>
          <a:lstStyle/>
          <a:p>
            <a:pPr algn="l"/>
            <a:r>
              <a:rPr lang="pl-PL" dirty="0"/>
              <a:t>Bogowie i mity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2DE130F5-AA7E-4CC5-9B28-2AA606EC4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6454" y="5211839"/>
            <a:ext cx="7766936" cy="1096899"/>
          </a:xfrm>
        </p:spPr>
        <p:txBody>
          <a:bodyPr/>
          <a:lstStyle/>
          <a:p>
            <a:pPr algn="l"/>
            <a:r>
              <a:rPr lang="pl-P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Nataniel Lipski 5b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242F4972-D6D4-4DD3-B670-6AB0871FA30F}"/>
              </a:ext>
            </a:extLst>
          </p:cNvPr>
          <p:cNvSpPr txBox="1"/>
          <p:nvPr/>
        </p:nvSpPr>
        <p:spPr>
          <a:xfrm>
            <a:off x="1926454" y="639192"/>
            <a:ext cx="5504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accent2">
                    <a:lumMod val="75000"/>
                  </a:schemeClr>
                </a:solidFill>
              </a:rPr>
              <a:t>Starożytna Grecja </a:t>
            </a:r>
          </a:p>
        </p:txBody>
      </p:sp>
    </p:spTree>
    <p:extLst>
      <p:ext uri="{BB962C8B-B14F-4D97-AF65-F5344CB8AC3E}">
        <p14:creationId xmlns:p14="http://schemas.microsoft.com/office/powerpoint/2010/main" xmlns="" val="42021961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CF3A51D-0579-4A1B-AF8A-51B6BC6F2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113" y="233121"/>
            <a:ext cx="8478174" cy="869848"/>
          </a:xfrm>
        </p:spPr>
        <p:txBody>
          <a:bodyPr>
            <a:normAutofit fontScale="90000"/>
          </a:bodyPr>
          <a:lstStyle/>
          <a:p>
            <a:r>
              <a:rPr lang="pl-PL" dirty="0"/>
              <a:t>Ateński Akropol</a:t>
            </a:r>
            <a:r>
              <a:rPr lang="pl-PL" sz="2000" dirty="0"/>
              <a:t> to kamienne wzniesienie górujące nad miastem. W V i IV w p.n.e. zbudowano tu wspaniałe świątynie oraz posągi bóstw.  </a:t>
            </a:r>
            <a:endParaRPr lang="pl-PL" dirty="0"/>
          </a:p>
        </p:txBody>
      </p:sp>
      <p:pic>
        <p:nvPicPr>
          <p:cNvPr id="5122" name="Picture 2" descr="Wydawnictwa Edukacyjne WIKING - Portal Edukacyjny - PERYKLES (WERSJA DO  DRUKU)">
            <a:extLst>
              <a:ext uri="{FF2B5EF4-FFF2-40B4-BE49-F238E27FC236}">
                <a16:creationId xmlns:a16="http://schemas.microsoft.com/office/drawing/2014/main" xmlns="" id="{F673166E-D94D-4FF7-8098-63542CCB5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5132" y="1792402"/>
            <a:ext cx="5699464" cy="341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xmlns="" id="{07C03DBA-FB7B-4736-B2D9-43900C517E59}"/>
              </a:ext>
            </a:extLst>
          </p:cNvPr>
          <p:cNvCxnSpPr>
            <a:cxnSpLocks/>
          </p:cNvCxnSpPr>
          <p:nvPr/>
        </p:nvCxnSpPr>
        <p:spPr>
          <a:xfrm flipH="1" flipV="1">
            <a:off x="1473693" y="2157274"/>
            <a:ext cx="3098308" cy="105644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5EF8741E-E86A-48AD-B472-98035DE916FA}"/>
              </a:ext>
            </a:extLst>
          </p:cNvPr>
          <p:cNvSpPr txBox="1"/>
          <p:nvPr/>
        </p:nvSpPr>
        <p:spPr>
          <a:xfrm>
            <a:off x="186430" y="1669002"/>
            <a:ext cx="1748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Posąg bogini Ateny Promachos</a:t>
            </a:r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xmlns="" id="{68A455E3-C69B-46B2-8D80-FF79705F1276}"/>
              </a:ext>
            </a:extLst>
          </p:cNvPr>
          <p:cNvCxnSpPr/>
          <p:nvPr/>
        </p:nvCxnSpPr>
        <p:spPr>
          <a:xfrm flipV="1">
            <a:off x="5131293" y="1970843"/>
            <a:ext cx="3107185" cy="34622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1082039E-6ABC-4A93-AA27-5D4DA0B2E623}"/>
              </a:ext>
            </a:extLst>
          </p:cNvPr>
          <p:cNvSpPr txBox="1"/>
          <p:nvPr/>
        </p:nvSpPr>
        <p:spPr>
          <a:xfrm>
            <a:off x="8442664" y="1774625"/>
            <a:ext cx="1287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Partenon </a:t>
            </a:r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xmlns="" id="{9E6C1CE2-3465-494E-838A-CFA07770C11A}"/>
              </a:ext>
            </a:extLst>
          </p:cNvPr>
          <p:cNvCxnSpPr/>
          <p:nvPr/>
        </p:nvCxnSpPr>
        <p:spPr>
          <a:xfrm flipH="1">
            <a:off x="1473693" y="3151573"/>
            <a:ext cx="1686757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xmlns="" id="{99E336CF-70AB-4F65-91BF-7974C2B8EE0A}"/>
              </a:ext>
            </a:extLst>
          </p:cNvPr>
          <p:cNvSpPr txBox="1"/>
          <p:nvPr/>
        </p:nvSpPr>
        <p:spPr>
          <a:xfrm>
            <a:off x="186430" y="3000652"/>
            <a:ext cx="1464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Erechtejon</a:t>
            </a:r>
          </a:p>
        </p:txBody>
      </p: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xmlns="" id="{E966DFFA-EA5D-4E42-856C-D243C3406831}"/>
              </a:ext>
            </a:extLst>
          </p:cNvPr>
          <p:cNvCxnSpPr/>
          <p:nvPr/>
        </p:nvCxnSpPr>
        <p:spPr>
          <a:xfrm flipV="1">
            <a:off x="6196614" y="3000652"/>
            <a:ext cx="2041864" cy="97654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pole tekstowe 17">
            <a:extLst>
              <a:ext uri="{FF2B5EF4-FFF2-40B4-BE49-F238E27FC236}">
                <a16:creationId xmlns:a16="http://schemas.microsoft.com/office/drawing/2014/main" xmlns="" id="{59965499-BA31-479E-B7D5-82C5C15E64AE}"/>
              </a:ext>
            </a:extLst>
          </p:cNvPr>
          <p:cNvSpPr txBox="1"/>
          <p:nvPr/>
        </p:nvSpPr>
        <p:spPr>
          <a:xfrm>
            <a:off x="8442664" y="2911876"/>
            <a:ext cx="1287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Propyleje</a:t>
            </a:r>
          </a:p>
        </p:txBody>
      </p: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xmlns="" id="{C868C232-C965-4EF8-8838-8EFA056C64E6}"/>
              </a:ext>
            </a:extLst>
          </p:cNvPr>
          <p:cNvCxnSpPr/>
          <p:nvPr/>
        </p:nvCxnSpPr>
        <p:spPr>
          <a:xfrm>
            <a:off x="6995604" y="4074850"/>
            <a:ext cx="1242874" cy="7102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F372A893-9172-4A0C-BE6B-4570503ABA0A}"/>
              </a:ext>
            </a:extLst>
          </p:cNvPr>
          <p:cNvSpPr txBox="1"/>
          <p:nvPr/>
        </p:nvSpPr>
        <p:spPr>
          <a:xfrm>
            <a:off x="8522563" y="4074850"/>
            <a:ext cx="1574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Świątynia Ateny</a:t>
            </a:r>
          </a:p>
        </p:txBody>
      </p: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xmlns="" id="{F7DF4F6E-49EC-4252-A2BA-AAA08CC64CA4}"/>
              </a:ext>
            </a:extLst>
          </p:cNvPr>
          <p:cNvCxnSpPr>
            <a:cxnSpLocks/>
          </p:cNvCxnSpPr>
          <p:nvPr/>
        </p:nvCxnSpPr>
        <p:spPr>
          <a:xfrm flipH="1">
            <a:off x="1278385" y="3506680"/>
            <a:ext cx="1882065" cy="7758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4" name="pole tekstowe 23">
            <a:extLst>
              <a:ext uri="{FF2B5EF4-FFF2-40B4-BE49-F238E27FC236}">
                <a16:creationId xmlns:a16="http://schemas.microsoft.com/office/drawing/2014/main" xmlns="" id="{47DB08AC-1BF0-4BDB-B84D-EF372474ED2C}"/>
              </a:ext>
            </a:extLst>
          </p:cNvPr>
          <p:cNvSpPr txBox="1"/>
          <p:nvPr/>
        </p:nvSpPr>
        <p:spPr>
          <a:xfrm>
            <a:off x="248575" y="4074850"/>
            <a:ext cx="122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Dom Arrefor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xmlns="" id="{C973D3FD-8A6D-40F0-A6CE-1BC745306657}"/>
              </a:ext>
            </a:extLst>
          </p:cNvPr>
          <p:cNvSpPr txBox="1"/>
          <p:nvPr/>
        </p:nvSpPr>
        <p:spPr>
          <a:xfrm>
            <a:off x="630315" y="5584054"/>
            <a:ext cx="8309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Starożytni Grecy wznosili bogom okazałe świątynie. W ich wnętrzach ustawiali drewniane lub marmurowe posągi zdobione złotem i kością słoniową. Jednym z najważniejszych miejsc kultu w starożytnej Grecji był Akropol w Atenach. </a:t>
            </a:r>
          </a:p>
        </p:txBody>
      </p:sp>
    </p:spTree>
    <p:extLst>
      <p:ext uri="{BB962C8B-B14F-4D97-AF65-F5344CB8AC3E}">
        <p14:creationId xmlns:p14="http://schemas.microsoft.com/office/powerpoint/2010/main" xmlns="" val="42000564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2" grpId="0"/>
      <p:bldP spid="15" grpId="0"/>
      <p:bldP spid="18" grpId="0"/>
      <p:bldP spid="21" grpId="0"/>
      <p:bldP spid="24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6A761A44-A936-4382-8A16-7ED6A2903D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5459EE73-661E-48AA-A374-BF2B850F58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D653EA91-5E43-427F-B0AB-1B8A496BC6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23">
              <a:extLst>
                <a:ext uri="{FF2B5EF4-FFF2-40B4-BE49-F238E27FC236}">
                  <a16:creationId xmlns:a16="http://schemas.microsoft.com/office/drawing/2014/main" xmlns="" id="{57571081-E136-40F9-B123-3A16F53BE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5">
              <a:extLst>
                <a:ext uri="{FF2B5EF4-FFF2-40B4-BE49-F238E27FC236}">
                  <a16:creationId xmlns:a16="http://schemas.microsoft.com/office/drawing/2014/main" xmlns="" id="{73197C11-EFC2-4F71-BEFF-B7EE3EEF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xmlns="" id="{074C7561-7217-4DBC-8C63-2BB8560D62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7">
              <a:extLst>
                <a:ext uri="{FF2B5EF4-FFF2-40B4-BE49-F238E27FC236}">
                  <a16:creationId xmlns:a16="http://schemas.microsoft.com/office/drawing/2014/main" xmlns="" id="{6EB4E4EC-EA7F-4A46-9AF5-7E3E4E543B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8">
              <a:extLst>
                <a:ext uri="{FF2B5EF4-FFF2-40B4-BE49-F238E27FC236}">
                  <a16:creationId xmlns:a16="http://schemas.microsoft.com/office/drawing/2014/main" xmlns="" id="{9048D13B-C50D-4EF9-AB6D-86713B7D43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9">
              <a:extLst>
                <a:ext uri="{FF2B5EF4-FFF2-40B4-BE49-F238E27FC236}">
                  <a16:creationId xmlns:a16="http://schemas.microsoft.com/office/drawing/2014/main" xmlns="" id="{8213FFC7-C869-40A9-8DBD-B311B342E7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xmlns="" id="{A029FB91-93F5-4D40-9014-8D5108951E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xmlns="" id="{F6022FD2-DE49-41E6-B3BF-B113018CA2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148" name="Picture 4" descr="Mity greckie, znasz odpowiedzi? | sameQuizy">
            <a:extLst>
              <a:ext uri="{FF2B5EF4-FFF2-40B4-BE49-F238E27FC236}">
                <a16:creationId xmlns:a16="http://schemas.microsoft.com/office/drawing/2014/main" xmlns="" id="{1FBECB6B-7BD8-4C40-9843-66EB01D51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74" b="29536"/>
          <a:stretch/>
        </p:blipFill>
        <p:spPr bwMode="auto">
          <a:xfrm>
            <a:off x="1" y="-92457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Isosceles Triangle 84">
            <a:extLst>
              <a:ext uri="{FF2B5EF4-FFF2-40B4-BE49-F238E27FC236}">
                <a16:creationId xmlns:a16="http://schemas.microsoft.com/office/drawing/2014/main" xmlns="" id="{832EB25C-DD4B-4B00-866F-7285459080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Parallelogram 86">
            <a:extLst>
              <a:ext uri="{FF2B5EF4-FFF2-40B4-BE49-F238E27FC236}">
                <a16:creationId xmlns:a16="http://schemas.microsoft.com/office/drawing/2014/main" xmlns="" id="{188A7307-991C-4F29-BE00-08B39B63B1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xmlns="" id="{C8345E99-1DB1-4AD8-B840-EDBE927B02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xmlns="" id="{2C1F8DFB-4FF5-4F08-B50C-F390112345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Rectangle 23">
            <a:extLst>
              <a:ext uri="{FF2B5EF4-FFF2-40B4-BE49-F238E27FC236}">
                <a16:creationId xmlns:a16="http://schemas.microsoft.com/office/drawing/2014/main" xmlns="" id="{E7B687B0-7476-474B-9459-AB1DC52562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Rectangle 25">
            <a:extLst>
              <a:ext uri="{FF2B5EF4-FFF2-40B4-BE49-F238E27FC236}">
                <a16:creationId xmlns:a16="http://schemas.microsoft.com/office/drawing/2014/main" xmlns="" id="{AB2E67F6-0308-49E3-96B0-4965A1620B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Isosceles Triangle 96">
            <a:extLst>
              <a:ext uri="{FF2B5EF4-FFF2-40B4-BE49-F238E27FC236}">
                <a16:creationId xmlns:a16="http://schemas.microsoft.com/office/drawing/2014/main" xmlns="" id="{7026DEEB-B30A-4061-B89E-0FA2399F93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60EE90F-1D46-4762-929F-99D3D4268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270" y="2448286"/>
            <a:ext cx="2719091" cy="15100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/>
              <a:t>Mity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D096F5C-B7EA-4825-B90B-8D179E364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0964" y="4050832"/>
            <a:ext cx="4573037" cy="25346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Opowieści o życiu i czynach bogów to mity. Za pomocą tych opowiadań Grecy wyjaśniali między innymi pochodzenie świata i człowieka oraz zjawiska zachodzące w otaczającym ich świecie. Czerpali z nich również naukę, jak należy postępować. </a:t>
            </a:r>
          </a:p>
        </p:txBody>
      </p:sp>
      <p:sp>
        <p:nvSpPr>
          <p:cNvPr id="99" name="Rectangle 27">
            <a:extLst>
              <a:ext uri="{FF2B5EF4-FFF2-40B4-BE49-F238E27FC236}">
                <a16:creationId xmlns:a16="http://schemas.microsoft.com/office/drawing/2014/main" xmlns="" id="{BD29FF26-681C-4E29-936F-972C081E58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Rectangle 28">
            <a:extLst>
              <a:ext uri="{FF2B5EF4-FFF2-40B4-BE49-F238E27FC236}">
                <a16:creationId xmlns:a16="http://schemas.microsoft.com/office/drawing/2014/main" xmlns="" id="{819FD6C5-CB99-4C76-9E9F-0D2A0D1C04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Rectangle 29">
            <a:extLst>
              <a:ext uri="{FF2B5EF4-FFF2-40B4-BE49-F238E27FC236}">
                <a16:creationId xmlns:a16="http://schemas.microsoft.com/office/drawing/2014/main" xmlns="" id="{61B57FE0-8BC0-4391-98C7-D3EA0AC32E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" name="Isosceles Triangle 104">
            <a:extLst>
              <a:ext uri="{FF2B5EF4-FFF2-40B4-BE49-F238E27FC236}">
                <a16:creationId xmlns:a16="http://schemas.microsoft.com/office/drawing/2014/main" xmlns="" id="{BE0CE3EE-50D8-4235-8A71-1FBCA2322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6844697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6A761A44-A936-4382-8A16-7ED6A2903D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5459EE73-661E-48AA-A374-BF2B850F58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D653EA91-5E43-427F-B0AB-1B8A496BC6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23">
              <a:extLst>
                <a:ext uri="{FF2B5EF4-FFF2-40B4-BE49-F238E27FC236}">
                  <a16:creationId xmlns:a16="http://schemas.microsoft.com/office/drawing/2014/main" xmlns="" id="{57571081-E136-40F9-B123-3A16F53BE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5">
              <a:extLst>
                <a:ext uri="{FF2B5EF4-FFF2-40B4-BE49-F238E27FC236}">
                  <a16:creationId xmlns:a16="http://schemas.microsoft.com/office/drawing/2014/main" xmlns="" id="{73197C11-EFC2-4F71-BEFF-B7EE3EEF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xmlns="" id="{074C7561-7217-4DBC-8C63-2BB8560D62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7">
              <a:extLst>
                <a:ext uri="{FF2B5EF4-FFF2-40B4-BE49-F238E27FC236}">
                  <a16:creationId xmlns:a16="http://schemas.microsoft.com/office/drawing/2014/main" xmlns="" id="{6EB4E4EC-EA7F-4A46-9AF5-7E3E4E543B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8">
              <a:extLst>
                <a:ext uri="{FF2B5EF4-FFF2-40B4-BE49-F238E27FC236}">
                  <a16:creationId xmlns:a16="http://schemas.microsoft.com/office/drawing/2014/main" xmlns="" id="{9048D13B-C50D-4EF9-AB6D-86713B7D43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9">
              <a:extLst>
                <a:ext uri="{FF2B5EF4-FFF2-40B4-BE49-F238E27FC236}">
                  <a16:creationId xmlns:a16="http://schemas.microsoft.com/office/drawing/2014/main" xmlns="" id="{8213FFC7-C869-40A9-8DBD-B311B342E7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xmlns="" id="{A029FB91-93F5-4D40-9014-8D5108951E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xmlns="" id="{F6022FD2-DE49-41E6-B3BF-B113018CA2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172" name="Picture 4" descr="Przeszłość mityczna – świat bogów i herosów">
            <a:extLst>
              <a:ext uri="{FF2B5EF4-FFF2-40B4-BE49-F238E27FC236}">
                <a16:creationId xmlns:a16="http://schemas.microsoft.com/office/drawing/2014/main" xmlns="" id="{B62D631D-0FE8-4681-8236-22FE8597DA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55" t="6959" r="22464" b="2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117C653-4FE8-445B-BBEE-B81DB30C6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6" y="318802"/>
            <a:ext cx="4088190" cy="8730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Herosi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D35BDFAB-6388-4A7B-AFC1-13ACDB623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0719" y="1692229"/>
            <a:ext cx="5107219" cy="548457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Mity greckie opowiadały nie tylko o bogach, lecz także o herosach. Określono w ten sposób półbogów, których jedno z rodziców było bogiem, a drugie – człowiekiem. Według wierzeń Greków herosi wyróżniali się niezwykłą urodą i nadludzką siłą, ale w przeciwieństwie do bogów byli śmiertelni. Za życia dokonywali bohaterskich czynów. Niektórzy z nich wstępowali na Olimp i stawiali się nieśmiertelni. Mieszkańcy Grecji oddawali im taką samą cześć jak innym bóstwom.  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A57C1A16-B8AB-4D99-A195-A38F556A6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xmlns="" id="{F8A9B20B-D1DD-4573-B5EC-5580295192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ectangle 23">
            <a:extLst>
              <a:ext uri="{FF2B5EF4-FFF2-40B4-BE49-F238E27FC236}">
                <a16:creationId xmlns:a16="http://schemas.microsoft.com/office/drawing/2014/main" xmlns="" id="{66D61E08-70C3-48D8-BEA0-787111DC3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Rectangle 25">
            <a:extLst>
              <a:ext uri="{FF2B5EF4-FFF2-40B4-BE49-F238E27FC236}">
                <a16:creationId xmlns:a16="http://schemas.microsoft.com/office/drawing/2014/main" xmlns="" id="{FC55298F-0AE5-478E-AD2B-03C2614C5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Isosceles Triangle 24">
            <a:extLst>
              <a:ext uri="{FF2B5EF4-FFF2-40B4-BE49-F238E27FC236}">
                <a16:creationId xmlns:a16="http://schemas.microsoft.com/office/drawing/2014/main" xmlns="" id="{C180E4EA-0B63-4779-A895-7E90E71088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Rectangle 27">
            <a:extLst>
              <a:ext uri="{FF2B5EF4-FFF2-40B4-BE49-F238E27FC236}">
                <a16:creationId xmlns:a16="http://schemas.microsoft.com/office/drawing/2014/main" xmlns="" id="{CEE01D9D-3DE8-4EED-B0D3-8F3C79CC76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Rectangle 28">
            <a:extLst>
              <a:ext uri="{FF2B5EF4-FFF2-40B4-BE49-F238E27FC236}">
                <a16:creationId xmlns:a16="http://schemas.microsoft.com/office/drawing/2014/main" xmlns="" id="{89AF5CE9-607F-43F4-8983-DCD6DA405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Rectangle 29">
            <a:extLst>
              <a:ext uri="{FF2B5EF4-FFF2-40B4-BE49-F238E27FC236}">
                <a16:creationId xmlns:a16="http://schemas.microsoft.com/office/drawing/2014/main" xmlns="" id="{6EEA2DBD-9E1E-4521-8C01-F32AD18A89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Isosceles Triangle 29">
            <a:extLst>
              <a:ext uri="{FF2B5EF4-FFF2-40B4-BE49-F238E27FC236}">
                <a16:creationId xmlns:a16="http://schemas.microsoft.com/office/drawing/2014/main" xmlns="" id="{15BBD2C1-BA9B-46A9-A27A-33498B1692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5047591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6A761A44-A936-4382-8A16-7ED6A2903D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5459EE73-661E-48AA-A374-BF2B850F58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D653EA91-5E43-427F-B0AB-1B8A496BC6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xmlns="" id="{57571081-E136-40F9-B123-3A16F53BE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xmlns="" id="{73197C11-EFC2-4F71-BEFF-B7EE3EEF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xmlns="" id="{074C7561-7217-4DBC-8C63-2BB8560D62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xmlns="" id="{6EB4E4EC-EA7F-4A46-9AF5-7E3E4E543B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xmlns="" id="{9048D13B-C50D-4EF9-AB6D-86713B7D43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xmlns="" id="{8213FFC7-C869-40A9-8DBD-B311B342E7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xmlns="" id="{A029FB91-93F5-4D40-9014-8D5108951E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xmlns="" id="{F6022FD2-DE49-41E6-B3BF-B113018CA2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8194" name="Picture 2" descr="Herakles – Wikipedia, wolna encyklopedia">
            <a:extLst>
              <a:ext uri="{FF2B5EF4-FFF2-40B4-BE49-F238E27FC236}">
                <a16:creationId xmlns:a16="http://schemas.microsoft.com/office/drawing/2014/main" xmlns="" id="{937E3C7D-AD46-49BB-945C-6E3C1006E7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" b="14995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F46617F-968A-4993-A779-59B802E5F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402" y="94066"/>
            <a:ext cx="3887839" cy="12436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/>
              <a:t>Herakles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EF74DA0D-1A64-4CDE-85CA-04C3BAF21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91279" y="1589104"/>
            <a:ext cx="4643021" cy="458975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Za najsilniejszego z herosów uchodził Herakles, syn Zeusa. Musiał on wykonać 12 niezwykle trudnych zadań. Była to kara za zbrodnię, którą wcześniej popełnił. Dzięki nadludzkiej sile, odwadze i pomysłowości bohater pomyślnie ukończył wszystkie prace. Ostatecznie, w chwili śmierci, został obdarzony  przez swojego ojca nieśmiertelnością i zajął miejsce na Olimpie.  </a:t>
            </a:r>
          </a:p>
        </p:txBody>
      </p:sp>
    </p:spTree>
    <p:extLst>
      <p:ext uri="{BB962C8B-B14F-4D97-AF65-F5344CB8AC3E}">
        <p14:creationId xmlns:p14="http://schemas.microsoft.com/office/powerpoint/2010/main" xmlns="" val="39442447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E0BF35CA-8AA0-428F-ABED-5B77A6C391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FA4A156A-791B-4BD9-8452-A798A15D22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27652CB1-59D3-4DAB-AD45-8DFB738958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xmlns="" id="{83539C1B-883E-4130-95FA-2A6FD3E49A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xmlns="" id="{244CEE5F-144C-437F-9472-22EE3E3D1C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xmlns="" id="{0621BB31-AA71-4E9B-8854-3C62F162FE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xmlns="" id="{5336141D-E3C6-4E7B-8923-B31C3E16F0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xmlns="" id="{F113BE6F-9D13-4E70-B7AB-C8CC2546AD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xmlns="" id="{FBEB82C3-C636-4A90-B9A5-905EC38E01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xmlns="" id="{646B4C4A-5A81-43CF-93ED-5FA59D5BE7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xmlns="" id="{C3715C1A-EBA1-41A6-AC20-D6A7C48717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4FDCDD3-26C0-47F1-8BBE-D2CF14976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1618" y="1268151"/>
            <a:ext cx="3497565" cy="16699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i="1" dirty="0"/>
              <a:t>Iliada i Odyseja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C90F9A5A-A217-47A7-8840-AF50317AA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7014" y="3048000"/>
            <a:ext cx="3505893" cy="254184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Najsłynniejsze utwory literackie starożytnej Grecji to </a:t>
            </a:r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Iliada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– opowiadająca o wojnie trojańskiej, i </a:t>
            </a:r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Odyseja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– przedstawiająca tułaczkę Odyseusza. Ich autorstwo przypisuje się Homerowi. </a:t>
            </a:r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xmlns="" id="{643561E9-1291-4440-A6DF-5F15C8890C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218" name="Picture 2" descr="ILIADA I ODYSEJA HOMER 1928 - 6830910572 - oficjalne archiwum Allegro">
            <a:extLst>
              <a:ext uri="{FF2B5EF4-FFF2-40B4-BE49-F238E27FC236}">
                <a16:creationId xmlns:a16="http://schemas.microsoft.com/office/drawing/2014/main" xmlns="" id="{59011578-8348-4471-9C2F-9B7BC7447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719543" y="1261330"/>
            <a:ext cx="3056414" cy="433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87546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0BB39E9E-17B1-4C09-9B11-12DA35482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1411549"/>
            <a:ext cx="8596668" cy="4643021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dirty="0"/>
              <a:t>	</a:t>
            </a:r>
            <a:r>
              <a:rPr lang="pl-P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Mieszkańcy Hellady, podobnie jak ludy Mezopotamii czyli Egipcjanie, wyznawali politeizm. Wierzyli, że każdym aspektem życia, a także każdym zjawiskiem przyrodniczym opiekują się najrozmaitsi bogowie. Hellenowie wyobrażali sobie bóstwa jako nieśmiertelne istoty o ludzkim wyglądzie. Według wierzeń Greków najważniejsi bogowie mieszkali na szczycie Olimpu, najwyższej góry Grecji. Mieli tam spędzać czas na ucztach, naradach i sporach. Nieśmiertelność zapewniała im cudowny pokarm ambrozja i napój nazywany nektarem. Grecy wierzyli, że bogowie czasem schodzili z Olimpu i pojawili się wśród ludzi. Od sił nadprzyrodzonych zależały tak ważne sprawy, jak pokój i wojna, zwycięstwo i porażka, zdrowie i choroba. </a:t>
            </a:r>
          </a:p>
          <a:p>
            <a:pPr algn="just"/>
            <a:r>
              <a:rPr lang="pl-P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	Wszyscy Grecy czcili bogów olimpijskich, ale mieszkańcy każdego miasta wybierali również własne bóstwo opiekuńcze, czyli patrona. Według nich dbał on w szczególny sposób o pomyślność i bezpieczeństwo danej polis.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F0F18678-6D56-4D5A-B046-5B33D65993B3}"/>
              </a:ext>
            </a:extLst>
          </p:cNvPr>
          <p:cNvSpPr txBox="1"/>
          <p:nvPr/>
        </p:nvSpPr>
        <p:spPr>
          <a:xfrm>
            <a:off x="1216241" y="449487"/>
            <a:ext cx="7084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solidFill>
                  <a:schemeClr val="accent1">
                    <a:lumMod val="75000"/>
                  </a:schemeClr>
                </a:solidFill>
              </a:rPr>
              <a:t>Świat pełen bogów</a:t>
            </a:r>
          </a:p>
        </p:txBody>
      </p:sp>
    </p:spTree>
    <p:extLst>
      <p:ext uri="{BB962C8B-B14F-4D97-AF65-F5344CB8AC3E}">
        <p14:creationId xmlns:p14="http://schemas.microsoft.com/office/powerpoint/2010/main" xmlns="" val="24799243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A761A44-A936-4382-8A16-7ED6A2903D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5459EE73-661E-48AA-A374-BF2B850F58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D653EA91-5E43-427F-B0AB-1B8A496BC6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xmlns="" id="{57571081-E136-40F9-B123-3A16F53BEB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xmlns="" id="{73197C11-EFC2-4F71-BEFF-B7EE3EEF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xmlns="" id="{074C7561-7217-4DBC-8C63-2BB8560D62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xmlns="" id="{6EB4E4EC-EA7F-4A46-9AF5-7E3E4E543B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xmlns="" id="{9048D13B-C50D-4EF9-AB6D-86713B7D43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xmlns="" id="{8213FFC7-C869-40A9-8DBD-B311B342E7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A029FB91-93F5-4D40-9014-8D5108951E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F6022FD2-DE49-41E6-B3BF-B113018CA2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Obraz 3" descr="Obraz zawierający tekst, zewnętrzne, stare, grupa&#10;&#10;Opis wygenerowany automatycznie">
            <a:extLst>
              <a:ext uri="{FF2B5EF4-FFF2-40B4-BE49-F238E27FC236}">
                <a16:creationId xmlns:a16="http://schemas.microsoft.com/office/drawing/2014/main" xmlns="" id="{36BFF871-B1D5-4EE7-8171-5BC438DE6C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9091" t="16250" b="7190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E61A501-3ACF-48D1-8423-B591F3A67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9091" y="77388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/>
              <a:t>Bogowie olimpijscy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805220BD-5C77-441B-BB84-7915A9F39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4960" y="3047999"/>
            <a:ext cx="3893440" cy="23721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Grecy wierzyli, że każdy z bogów opiekuje się określoną dziedziną życia. Bóstwa ukazywano zazwyczaj z ich atrybutami. Były to najczęściej przedmioty stanowiące znaki rozpoznawcze każdego z bóstw lub poświęcone im zwierzęta. </a:t>
            </a:r>
          </a:p>
        </p:txBody>
      </p:sp>
    </p:spTree>
    <p:extLst>
      <p:ext uri="{BB962C8B-B14F-4D97-AF65-F5344CB8AC3E}">
        <p14:creationId xmlns:p14="http://schemas.microsoft.com/office/powerpoint/2010/main" xmlns="" val="42708471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xmlns="" id="{A65AC7D1-EAA9-48F5-B509-60A7F50BF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D6320AF9-619A-4175-865B-5663E1AEF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063B6EC6-D752-4EE7-908B-F8F19E8C7F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EFECD4E8-AD3E-4228-82A2-9461958EA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xmlns="" id="{7E018740-5C2B-4A41-AC1A-7E68D1EC1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xmlns="" id="{166F75A4-C475-4941-8EE2-B80A06A2C1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A032553A-72E8-4B0D-8405-FF9771C9AF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xmlns="" id="{765800AC-C3B9-498E-87BC-29FAE4C76B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xmlns="" id="{1F9D6ACB-2FF4-49F9-978A-E0D5327FC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A5EC319D-0FEA-4B95-A3EA-01E35672C9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B340F6A-CD6B-4FCE-B945-AB3D00451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Zeus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D70864AB-7C12-4543-87D3-43BA94BCEC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60723" y="512449"/>
            <a:ext cx="2831339" cy="5898625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93A3D3AB-CDAA-446F-9F42-59BC28E45E13}"/>
              </a:ext>
            </a:extLst>
          </p:cNvPr>
          <p:cNvSpPr txBox="1"/>
          <p:nvPr/>
        </p:nvSpPr>
        <p:spPr>
          <a:xfrm>
            <a:off x="7181725" y="2837329"/>
            <a:ext cx="4512988" cy="3317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dirty="0">
                <a:solidFill>
                  <a:schemeClr val="tx2">
                    <a:lumMod val="25000"/>
                  </a:schemeClr>
                </a:solidFill>
              </a:rPr>
              <a:t>Zeus był najważniejszym bogiem starożytnych Greków, władcą innych bóstw oraz ludzi. Jego główny atrybut to piorun. Pałac Zeusa znajdował się na wierzchołku Olimpu.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8261841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1251BBE-4172-4C78-8FF7-E9B3F3445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624" y="237771"/>
            <a:ext cx="1757641" cy="1320800"/>
          </a:xfrm>
        </p:spPr>
        <p:txBody>
          <a:bodyPr/>
          <a:lstStyle/>
          <a:p>
            <a:r>
              <a:rPr lang="pl-PL" dirty="0"/>
              <a:t>Hera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C39D41B2-9745-4F60-A483-8B46C74AE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811" y="991908"/>
            <a:ext cx="4185623" cy="1920607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Żona Zeusa, była boginią niebios.</a:t>
            </a:r>
          </a:p>
          <a:p>
            <a:pPr algn="ctr"/>
            <a:r>
              <a:rPr lang="en-US" sz="1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Opiekowała się małżeństwami.</a:t>
            </a:r>
          </a:p>
          <a:p>
            <a:pPr algn="ctr"/>
            <a:r>
              <a:rPr lang="en-US" sz="1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Jej znaki rozpoznawcze to owoc granatu i paw.</a:t>
            </a:r>
          </a:p>
          <a:p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734909F-A25B-4E46-B3CC-4925C0F78D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8381" y="992691"/>
            <a:ext cx="4185618" cy="1920607"/>
          </a:xfrm>
        </p:spPr>
        <p:txBody>
          <a:bodyPr/>
          <a:lstStyle/>
          <a:p>
            <a:pPr algn="ctr"/>
            <a:r>
              <a:rPr lang="pl-PL" sz="1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Córka Zeusa, jako bogini mądrości sprawowała opiekę nad uczonymi, mówcami i politykami. Jej atrybutami jako patronki wojny sprawiedliwej, była tarcza i włócznia.</a:t>
            </a:r>
          </a:p>
          <a:p>
            <a:endParaRPr lang="pl-PL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xmlns="" id="{9F15E2D0-A974-49B5-9DD1-E728D540D411}"/>
              </a:ext>
            </a:extLst>
          </p:cNvPr>
          <p:cNvSpPr txBox="1">
            <a:spLocks/>
          </p:cNvSpPr>
          <p:nvPr/>
        </p:nvSpPr>
        <p:spPr>
          <a:xfrm>
            <a:off x="6302370" y="237771"/>
            <a:ext cx="175764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dirty="0"/>
              <a:t>Atena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BAE7A6E0-CDC0-4078-9BB8-2E024DB5146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3920" y="2712378"/>
            <a:ext cx="2179862" cy="384200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8C0527AA-F51F-41A0-9FCE-2FC9BD453E9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5182" y="2712378"/>
            <a:ext cx="2045516" cy="390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70455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>
            <a:extLst>
              <a:ext uri="{FF2B5EF4-FFF2-40B4-BE49-F238E27FC236}">
                <a16:creationId xmlns:a16="http://schemas.microsoft.com/office/drawing/2014/main" xmlns="" id="{5E5529DF-9A82-4759-B49D-E26116597E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BB06EC6C-F0AB-4DDE-BBCF-D77DD2A546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6FD4D119-1682-4F9A-A9CE-2326DE3A7D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tangle 23">
              <a:extLst>
                <a:ext uri="{FF2B5EF4-FFF2-40B4-BE49-F238E27FC236}">
                  <a16:creationId xmlns:a16="http://schemas.microsoft.com/office/drawing/2014/main" xmlns="" id="{C5F86EF9-DEF7-496F-A59C-F233DE88A2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1" name="Rectangle 25">
              <a:extLst>
                <a:ext uri="{FF2B5EF4-FFF2-40B4-BE49-F238E27FC236}">
                  <a16:creationId xmlns:a16="http://schemas.microsoft.com/office/drawing/2014/main" xmlns="" id="{A4A1956F-1FA7-46A0-BF86-93BAB90446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2" name="Isosceles Triangle 141">
              <a:extLst>
                <a:ext uri="{FF2B5EF4-FFF2-40B4-BE49-F238E27FC236}">
                  <a16:creationId xmlns:a16="http://schemas.microsoft.com/office/drawing/2014/main" xmlns="" id="{6DF8D12B-99CD-4A9C-93EF-6E3842AEA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3" name="Rectangle 27">
              <a:extLst>
                <a:ext uri="{FF2B5EF4-FFF2-40B4-BE49-F238E27FC236}">
                  <a16:creationId xmlns:a16="http://schemas.microsoft.com/office/drawing/2014/main" xmlns="" id="{3295C9BA-ACB4-45FE-A5E8-2909F21632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4" name="Rectangle 28">
              <a:extLst>
                <a:ext uri="{FF2B5EF4-FFF2-40B4-BE49-F238E27FC236}">
                  <a16:creationId xmlns:a16="http://schemas.microsoft.com/office/drawing/2014/main" xmlns="" id="{F3E7436B-35CB-4171-A80E-2E1B5EF8CC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5" name="Rectangle 29">
              <a:extLst>
                <a:ext uri="{FF2B5EF4-FFF2-40B4-BE49-F238E27FC236}">
                  <a16:creationId xmlns:a16="http://schemas.microsoft.com/office/drawing/2014/main" xmlns="" id="{78B42081-97CF-45A1-B167-78348D14E0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6" name="Isosceles Triangle 145">
              <a:extLst>
                <a:ext uri="{FF2B5EF4-FFF2-40B4-BE49-F238E27FC236}">
                  <a16:creationId xmlns:a16="http://schemas.microsoft.com/office/drawing/2014/main" xmlns="" id="{C61792EC-92D1-4F21-A3B4-04AC448BAB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7" name="Isosceles Triangle 146">
              <a:extLst>
                <a:ext uri="{FF2B5EF4-FFF2-40B4-BE49-F238E27FC236}">
                  <a16:creationId xmlns:a16="http://schemas.microsoft.com/office/drawing/2014/main" xmlns="" id="{85901D96-F1AD-4B77-9E93-F4A3BED8DE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2252D72-967E-4875-8208-91DC84796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534" y="240212"/>
            <a:ext cx="2328795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Hades</a:t>
            </a:r>
          </a:p>
        </p:txBody>
      </p:sp>
      <p:pic>
        <p:nvPicPr>
          <p:cNvPr id="1026" name="Picture 2" descr="Hades y Cerbero. | Greek and roman mythology, Greek gods and goddesses,  Hades">
            <a:extLst>
              <a:ext uri="{FF2B5EF4-FFF2-40B4-BE49-F238E27FC236}">
                <a16:creationId xmlns:a16="http://schemas.microsoft.com/office/drawing/2014/main" xmlns="" id="{89888420-93E2-4077-BB37-A4E661EF90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821" b="-1"/>
          <a:stretch/>
        </p:blipFill>
        <p:spPr bwMode="auto">
          <a:xfrm>
            <a:off x="20" y="10"/>
            <a:ext cx="2328794" cy="4236843"/>
          </a:xfrm>
          <a:custGeom>
            <a:avLst/>
            <a:gdLst/>
            <a:ahLst/>
            <a:cxnLst/>
            <a:rect l="l" t="t" r="r" b="b"/>
            <a:pathLst>
              <a:path w="2328814" h="4236853">
                <a:moveTo>
                  <a:pt x="0" y="0"/>
                </a:moveTo>
                <a:lnTo>
                  <a:pt x="1674254" y="0"/>
                </a:lnTo>
                <a:lnTo>
                  <a:pt x="2328814" y="4236853"/>
                </a:lnTo>
                <a:lnTo>
                  <a:pt x="16388" y="4236853"/>
                </a:lnTo>
                <a:lnTo>
                  <a:pt x="0" y="413998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sejdon – Kopenhaga – Szuflada.net">
            <a:extLst>
              <a:ext uri="{FF2B5EF4-FFF2-40B4-BE49-F238E27FC236}">
                <a16:creationId xmlns:a16="http://schemas.microsoft.com/office/drawing/2014/main" xmlns="" id="{10B2B76E-3754-43CA-8497-A5D27E479D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5" b="3673"/>
          <a:stretch/>
        </p:blipFill>
        <p:spPr bwMode="auto">
          <a:xfrm>
            <a:off x="16388" y="4236854"/>
            <a:ext cx="2717668" cy="2630875"/>
          </a:xfrm>
          <a:custGeom>
            <a:avLst/>
            <a:gdLst/>
            <a:ahLst/>
            <a:cxnLst/>
            <a:rect l="l" t="t" r="r" b="b"/>
            <a:pathLst>
              <a:path w="2717668" h="2630875">
                <a:moveTo>
                  <a:pt x="0" y="0"/>
                </a:moveTo>
                <a:lnTo>
                  <a:pt x="2312426" y="0"/>
                </a:lnTo>
                <a:lnTo>
                  <a:pt x="2717668" y="2623063"/>
                </a:lnTo>
                <a:lnTo>
                  <a:pt x="2717668" y="2630875"/>
                </a:lnTo>
                <a:lnTo>
                  <a:pt x="445069" y="263087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Isosceles Triangle 8">
            <a:extLst>
              <a:ext uri="{FF2B5EF4-FFF2-40B4-BE49-F238E27FC236}">
                <a16:creationId xmlns:a16="http://schemas.microsoft.com/office/drawing/2014/main" xmlns="" id="{3765F1BE-048B-4B1D-90AF-EA6056BDE9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xmlns="" id="{EDB2622B-FC31-42B9-8D7A-876B56B000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2333" y="4236854"/>
            <a:ext cx="228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A9598BB-379A-47F0-8F4E-C05A2ABC7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34056" y="832935"/>
            <a:ext cx="7194392" cy="20762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Brat Zeusa, był władcą świata zmarłych, do którego po śmierci trafiały ludzkie dusze. Wejścia do tej krainy strzegł pies </a:t>
            </a:r>
            <a:r>
              <a:rPr lang="pl-PL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</a:t>
            </a:r>
            <a:r>
              <a:rPr lang="pl-PL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</a:t>
            </a:r>
            <a:r>
              <a:rPr lang="en-US" sz="2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ber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  <a:r>
              <a:rPr lang="pl-PL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xmlns="" id="{3291FDB3-90BE-4FF2-888D-1C86027A04B6}"/>
              </a:ext>
            </a:extLst>
          </p:cNvPr>
          <p:cNvSpPr txBox="1">
            <a:spLocks/>
          </p:cNvSpPr>
          <p:nvPr/>
        </p:nvSpPr>
        <p:spPr>
          <a:xfrm>
            <a:off x="2869534" y="3822824"/>
            <a:ext cx="3246595" cy="1405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pl-PL" dirty="0"/>
              <a:t>Posejdon</a:t>
            </a:r>
          </a:p>
        </p:txBody>
      </p:sp>
      <p:sp>
        <p:nvSpPr>
          <p:cNvPr id="5" name="Symbol zastępczy tekstu 2">
            <a:extLst>
              <a:ext uri="{FF2B5EF4-FFF2-40B4-BE49-F238E27FC236}">
                <a16:creationId xmlns:a16="http://schemas.microsoft.com/office/drawing/2014/main" xmlns="" id="{94726C58-4DAE-40CD-963D-E74766AB6FCA}"/>
              </a:ext>
            </a:extLst>
          </p:cNvPr>
          <p:cNvSpPr txBox="1">
            <a:spLocks/>
          </p:cNvSpPr>
          <p:nvPr/>
        </p:nvSpPr>
        <p:spPr>
          <a:xfrm>
            <a:off x="2747194" y="4953000"/>
            <a:ext cx="6308576" cy="1388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Brat Zeusa, jako władca mórz był opiekunem żeglarzy i rybaków. Przedstawiano go z trój zębem w dłoni.</a:t>
            </a:r>
          </a:p>
        </p:txBody>
      </p:sp>
    </p:spTree>
    <p:extLst>
      <p:ext uri="{BB962C8B-B14F-4D97-AF65-F5344CB8AC3E}">
        <p14:creationId xmlns:p14="http://schemas.microsoft.com/office/powerpoint/2010/main" xmlns="" val="11797003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D5FD13B3-3F58-4777-997E-5447AA079D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EFE7BD20-6D81-4370-9DB7-04C9B4E9FC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E08F0ECF-D673-4442-A82C-CDA64905A9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xmlns="" id="{2AF8E598-80EA-41AD-A0F3-9543D601A0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xmlns="" id="{AC7D6F9C-7670-4ACC-ACE1-A6BD24F5CF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xmlns="" id="{FF420142-D3AA-46D3-A3A5-250686CD7A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xmlns="" id="{051037D6-83DE-41D6-9103-84ABD0FEEB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xmlns="" id="{FCAED6F3-E1FA-489A-A2B1-E97972EB47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xmlns="" id="{AA247423-55F2-4D5D-806A-BE33BE6B19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xmlns="" id="{B2FE1F39-B712-4260-8DA6-3B6A941028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xmlns="" id="{0259AF7F-DAB9-4EE7-BBEF-7B961E5CF3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050" name="Picture 2" descr="Galeria Grecji Starożytnej: Mitologia grecka">
            <a:extLst>
              <a:ext uri="{FF2B5EF4-FFF2-40B4-BE49-F238E27FC236}">
                <a16:creationId xmlns:a16="http://schemas.microsoft.com/office/drawing/2014/main" xmlns="" id="{32829EC1-BC71-4790-AB99-00080E5DC5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" b="35074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902F16C-3340-4E98-8988-13DF78C6F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/>
              <a:t>Afrodyta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EA276FEC-5195-46F4-A5C1-593EC8019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3851122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Była najpiękniejszą z bogiń. Opiekowała się zakochanymi i zsyła</a:t>
            </a:r>
            <a:r>
              <a:rPr lang="pl-PL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ła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odwzajemną miłość.</a:t>
            </a:r>
            <a:endParaRPr lang="pl-PL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Atrybutami </a:t>
            </a:r>
            <a:r>
              <a:rPr lang="pl-PL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</a:t>
            </a:r>
            <a:r>
              <a:rPr lang="en-US" sz="24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frodyty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były gołąb i jab</a:t>
            </a:r>
            <a:r>
              <a:rPr lang="pl-PL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ł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ko.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ectangle 23">
            <a:extLst>
              <a:ext uri="{FF2B5EF4-FFF2-40B4-BE49-F238E27FC236}">
                <a16:creationId xmlns:a16="http://schemas.microsoft.com/office/drawing/2014/main" xmlns="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Rectangle 25">
            <a:extLst>
              <a:ext uri="{FF2B5EF4-FFF2-40B4-BE49-F238E27FC236}">
                <a16:creationId xmlns:a16="http://schemas.microsoft.com/office/drawing/2014/main" xmlns="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Isosceles Triangle 24">
            <a:extLst>
              <a:ext uri="{FF2B5EF4-FFF2-40B4-BE49-F238E27FC236}">
                <a16:creationId xmlns:a16="http://schemas.microsoft.com/office/drawing/2014/main" xmlns="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Rectangle 27">
            <a:extLst>
              <a:ext uri="{FF2B5EF4-FFF2-40B4-BE49-F238E27FC236}">
                <a16:creationId xmlns:a16="http://schemas.microsoft.com/office/drawing/2014/main" xmlns="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Rectangle 28">
            <a:extLst>
              <a:ext uri="{FF2B5EF4-FFF2-40B4-BE49-F238E27FC236}">
                <a16:creationId xmlns:a16="http://schemas.microsoft.com/office/drawing/2014/main" xmlns="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Rectangle 29">
            <a:extLst>
              <a:ext uri="{FF2B5EF4-FFF2-40B4-BE49-F238E27FC236}">
                <a16:creationId xmlns:a16="http://schemas.microsoft.com/office/drawing/2014/main" xmlns="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Isosceles Triangle 29">
            <a:extLst>
              <a:ext uri="{FF2B5EF4-FFF2-40B4-BE49-F238E27FC236}">
                <a16:creationId xmlns:a16="http://schemas.microsoft.com/office/drawing/2014/main" xmlns="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1857603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5E5529DF-9A82-4759-B49D-E26116597E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BB06EC6C-F0AB-4DDE-BBCF-D77DD2A546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6FD4D119-1682-4F9A-A9CE-2326DE3A7D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23">
              <a:extLst>
                <a:ext uri="{FF2B5EF4-FFF2-40B4-BE49-F238E27FC236}">
                  <a16:creationId xmlns:a16="http://schemas.microsoft.com/office/drawing/2014/main" xmlns="" id="{C5F86EF9-DEF7-496F-A59C-F233DE88A2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5">
              <a:extLst>
                <a:ext uri="{FF2B5EF4-FFF2-40B4-BE49-F238E27FC236}">
                  <a16:creationId xmlns:a16="http://schemas.microsoft.com/office/drawing/2014/main" xmlns="" id="{A4A1956F-1FA7-46A0-BF86-93BAB90446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xmlns="" id="{6DF8D12B-99CD-4A9C-93EF-6E3842AEA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7">
              <a:extLst>
                <a:ext uri="{FF2B5EF4-FFF2-40B4-BE49-F238E27FC236}">
                  <a16:creationId xmlns:a16="http://schemas.microsoft.com/office/drawing/2014/main" xmlns="" id="{3295C9BA-ACB4-45FE-A5E8-2909F21632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8">
              <a:extLst>
                <a:ext uri="{FF2B5EF4-FFF2-40B4-BE49-F238E27FC236}">
                  <a16:creationId xmlns:a16="http://schemas.microsoft.com/office/drawing/2014/main" xmlns="" id="{F3E7436B-35CB-4171-A80E-2E1B5EF8CC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9">
              <a:extLst>
                <a:ext uri="{FF2B5EF4-FFF2-40B4-BE49-F238E27FC236}">
                  <a16:creationId xmlns:a16="http://schemas.microsoft.com/office/drawing/2014/main" xmlns="" id="{78B42081-97CF-45A1-B167-78348D14E0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xmlns="" id="{C61792EC-92D1-4F21-A3B4-04AC448BAB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xmlns="" id="{85901D96-F1AD-4B77-9E93-F4A3BED8DE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xmlns="" id="{4BE9D4C4-9FA3-4885-A769-301639CC7A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074" name="Picture 2" descr="Ares Ludovisi – Wikipedia, wolna encyklopedia">
            <a:extLst>
              <a:ext uri="{FF2B5EF4-FFF2-40B4-BE49-F238E27FC236}">
                <a16:creationId xmlns:a16="http://schemas.microsoft.com/office/drawing/2014/main" xmlns="" id="{BFE64C8F-2C77-48CF-B953-0EEB72F76E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" b="41532"/>
          <a:stretch/>
        </p:blipFill>
        <p:spPr bwMode="auto">
          <a:xfrm>
            <a:off x="4391610" y="8467"/>
            <a:ext cx="4831627" cy="4520011"/>
          </a:xfrm>
          <a:custGeom>
            <a:avLst/>
            <a:gdLst/>
            <a:ahLst/>
            <a:cxnLst/>
            <a:rect l="l" t="t" r="r" b="b"/>
            <a:pathLst>
              <a:path w="4831627" h="4520011">
                <a:moveTo>
                  <a:pt x="0" y="0"/>
                </a:moveTo>
                <a:lnTo>
                  <a:pt x="4831627" y="0"/>
                </a:lnTo>
                <a:lnTo>
                  <a:pt x="1416677" y="45200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r-apollo-quiz-apollo-lyre_23f7551c - NYU Jordan Center">
            <a:extLst>
              <a:ext uri="{FF2B5EF4-FFF2-40B4-BE49-F238E27FC236}">
                <a16:creationId xmlns:a16="http://schemas.microsoft.com/office/drawing/2014/main" xmlns="" id="{BC08B9F1-3C02-4CAA-BF2F-277DD82DFF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45" r="20495"/>
          <a:stretch/>
        </p:blipFill>
        <p:spPr bwMode="auto">
          <a:xfrm>
            <a:off x="4050848" y="-8467"/>
            <a:ext cx="8139373" cy="6858000"/>
          </a:xfrm>
          <a:custGeom>
            <a:avLst/>
            <a:gdLst/>
            <a:ahLst/>
            <a:cxnLst/>
            <a:rect l="l" t="t" r="r" b="b"/>
            <a:pathLst>
              <a:path w="8139373" h="6858000">
                <a:moveTo>
                  <a:pt x="5181344" y="0"/>
                </a:moveTo>
                <a:lnTo>
                  <a:pt x="8139373" y="0"/>
                </a:lnTo>
                <a:lnTo>
                  <a:pt x="8139373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AB108F3-6B9B-4259-8D73-F0928721D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501" y="86526"/>
            <a:ext cx="1685722" cy="8741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Ares</a:t>
            </a:r>
          </a:p>
        </p:txBody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xmlns="" id="{7EB6695E-BED5-4DA3-8C9B-AD301AEF47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435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9D05172C-5FF9-40E1-B61F-BD691C8ED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5615" y="757365"/>
            <a:ext cx="3749061" cy="300528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Był bogiem wojny i męstwa </a:t>
            </a:r>
            <a:r>
              <a:rPr lang="pl-PL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żo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łnierskiego. Nosił zbroj</a:t>
            </a:r>
            <a:r>
              <a:rPr lang="pl-PL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ę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tarcz</a:t>
            </a:r>
            <a:r>
              <a:rPr lang="pl-PL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ę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i miecz. Pojawiał się na polach bitew w towarzystwie złowrogich bóstw strachu, trwogi</a:t>
            </a:r>
            <a:r>
              <a:rPr lang="pl-PL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niezgody i śmierci</a:t>
            </a: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xmlns="" id="{209014FD-BBFE-45A2-B546-32BF0DDA5C41}"/>
              </a:ext>
            </a:extLst>
          </p:cNvPr>
          <p:cNvSpPr txBox="1">
            <a:spLocks/>
          </p:cNvSpPr>
          <p:nvPr/>
        </p:nvSpPr>
        <p:spPr>
          <a:xfrm>
            <a:off x="1739521" y="3520612"/>
            <a:ext cx="2195112" cy="1121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pl-PL" dirty="0"/>
              <a:t>Apollo</a:t>
            </a:r>
          </a:p>
        </p:txBody>
      </p:sp>
      <p:sp>
        <p:nvSpPr>
          <p:cNvPr id="5" name="Symbol zastępczy tekstu 2">
            <a:extLst>
              <a:ext uri="{FF2B5EF4-FFF2-40B4-BE49-F238E27FC236}">
                <a16:creationId xmlns:a16="http://schemas.microsoft.com/office/drawing/2014/main" xmlns="" id="{B23FE9C4-B539-477C-8E09-7A8F11295BD7}"/>
              </a:ext>
            </a:extLst>
          </p:cNvPr>
          <p:cNvSpPr txBox="1">
            <a:spLocks/>
          </p:cNvSpPr>
          <p:nvPr/>
        </p:nvSpPr>
        <p:spPr>
          <a:xfrm>
            <a:off x="940410" y="4650688"/>
            <a:ext cx="3264350" cy="1570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Bóg słynący z urody, sprawował opiekę nad sztuką. Jednym z jego atrybutów była lira.</a:t>
            </a:r>
          </a:p>
        </p:txBody>
      </p:sp>
    </p:spTree>
    <p:extLst>
      <p:ext uri="{BB962C8B-B14F-4D97-AF65-F5344CB8AC3E}">
        <p14:creationId xmlns:p14="http://schemas.microsoft.com/office/powerpoint/2010/main" xmlns="" val="30802905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4" name="Group 84">
            <a:extLst>
              <a:ext uri="{FF2B5EF4-FFF2-40B4-BE49-F238E27FC236}">
                <a16:creationId xmlns:a16="http://schemas.microsoft.com/office/drawing/2014/main" xmlns="" id="{5E5529DF-9A82-4759-B49D-E26116597E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BB06EC6C-F0AB-4DDE-BBCF-D77DD2A546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5" name="Straight Connector 86">
              <a:extLst>
                <a:ext uri="{FF2B5EF4-FFF2-40B4-BE49-F238E27FC236}">
                  <a16:creationId xmlns:a16="http://schemas.microsoft.com/office/drawing/2014/main" xmlns="" id="{6FD4D119-1682-4F9A-A9CE-2326DE3A7D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23">
              <a:extLst>
                <a:ext uri="{FF2B5EF4-FFF2-40B4-BE49-F238E27FC236}">
                  <a16:creationId xmlns:a16="http://schemas.microsoft.com/office/drawing/2014/main" xmlns="" id="{C5F86EF9-DEF7-496F-A59C-F233DE88A2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Rectangle 25">
              <a:extLst>
                <a:ext uri="{FF2B5EF4-FFF2-40B4-BE49-F238E27FC236}">
                  <a16:creationId xmlns:a16="http://schemas.microsoft.com/office/drawing/2014/main" xmlns="" id="{A4A1956F-1FA7-46A0-BF86-93BAB90446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xmlns="" id="{6DF8D12B-99CD-4A9C-93EF-6E3842AEA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7">
              <a:extLst>
                <a:ext uri="{FF2B5EF4-FFF2-40B4-BE49-F238E27FC236}">
                  <a16:creationId xmlns:a16="http://schemas.microsoft.com/office/drawing/2014/main" xmlns="" id="{3295C9BA-ACB4-45FE-A5E8-2909F21632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8">
              <a:extLst>
                <a:ext uri="{FF2B5EF4-FFF2-40B4-BE49-F238E27FC236}">
                  <a16:creationId xmlns:a16="http://schemas.microsoft.com/office/drawing/2014/main" xmlns="" id="{F3E7436B-35CB-4171-A80E-2E1B5EF8CC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Rectangle 29">
              <a:extLst>
                <a:ext uri="{FF2B5EF4-FFF2-40B4-BE49-F238E27FC236}">
                  <a16:creationId xmlns:a16="http://schemas.microsoft.com/office/drawing/2014/main" xmlns="" id="{78B42081-97CF-45A1-B167-78348D14E0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xmlns="" id="{C61792EC-92D1-4F21-A3B4-04AC448BAB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xmlns="" id="{85901D96-F1AD-4B77-9E93-F4A3BED8DE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4EC693B-327E-4EA7-8DEE-87A8E222A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081" y="1080338"/>
            <a:ext cx="2302172" cy="8904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Hermes</a:t>
            </a:r>
          </a:p>
        </p:txBody>
      </p:sp>
      <p:sp>
        <p:nvSpPr>
          <p:cNvPr id="97" name="Isosceles Triangle 8">
            <a:extLst>
              <a:ext uri="{FF2B5EF4-FFF2-40B4-BE49-F238E27FC236}">
                <a16:creationId xmlns:a16="http://schemas.microsoft.com/office/drawing/2014/main" xmlns="" id="{474C86D5-09FB-42E4-99BC-5AA4DED541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098" name="Picture 2" descr="Hermes con el niño Dioniso - Wikipedia, la enciclopedia libre">
            <a:extLst>
              <a:ext uri="{FF2B5EF4-FFF2-40B4-BE49-F238E27FC236}">
                <a16:creationId xmlns:a16="http://schemas.microsoft.com/office/drawing/2014/main" xmlns="" id="{AAAE3323-B434-42F4-9A9B-DE9F0BA950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975" r="19174" b="1"/>
          <a:stretch/>
        </p:blipFill>
        <p:spPr bwMode="auto">
          <a:xfrm>
            <a:off x="431353" y="2807827"/>
            <a:ext cx="2625335" cy="388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efajstos | Mitologia Wiki | Fandom">
            <a:extLst>
              <a:ext uri="{FF2B5EF4-FFF2-40B4-BE49-F238E27FC236}">
                <a16:creationId xmlns:a16="http://schemas.microsoft.com/office/drawing/2014/main" xmlns="" id="{E3A953E9-C8AB-4CF4-9888-9F2B331D0F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59" r="3" b="3"/>
          <a:stretch/>
        </p:blipFill>
        <p:spPr bwMode="auto">
          <a:xfrm>
            <a:off x="5494046" y="2807827"/>
            <a:ext cx="2625335" cy="388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B6851E62-42D9-4AC9-B175-F7282788A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7278" y="2807827"/>
            <a:ext cx="2332669" cy="38823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To posłaniec bogów. Aby szybko się poruszać, nosił cudowne sandały ze skrzydłami. Opiekował się kupcami i złodziejami. Jego symbolem była laska,</a:t>
            </a:r>
            <a:r>
              <a:rPr lang="en-US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której dotknięci godziło skłócone osoby.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xmlns="" id="{815683D8-3494-4565-A6AE-03EDC520840F}"/>
              </a:ext>
            </a:extLst>
          </p:cNvPr>
          <p:cNvSpPr txBox="1">
            <a:spLocks/>
          </p:cNvSpPr>
          <p:nvPr/>
        </p:nvSpPr>
        <p:spPr>
          <a:xfrm>
            <a:off x="5514051" y="861861"/>
            <a:ext cx="2730504" cy="1327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600"/>
              </a:spcAft>
            </a:pPr>
            <a:r>
              <a:rPr lang="pl-PL" dirty="0"/>
              <a:t>Hfajstos</a:t>
            </a:r>
          </a:p>
        </p:txBody>
      </p:sp>
      <p:sp>
        <p:nvSpPr>
          <p:cNvPr id="5" name="Symbol zastępczy tekstu 2">
            <a:extLst>
              <a:ext uri="{FF2B5EF4-FFF2-40B4-BE49-F238E27FC236}">
                <a16:creationId xmlns:a16="http://schemas.microsoft.com/office/drawing/2014/main" xmlns="" id="{88AB58D8-24B2-471E-B81C-018F604E60B0}"/>
              </a:ext>
            </a:extLst>
          </p:cNvPr>
          <p:cNvSpPr txBox="1">
            <a:spLocks/>
          </p:cNvSpPr>
          <p:nvPr/>
        </p:nvSpPr>
        <p:spPr>
          <a:xfrm>
            <a:off x="8180239" y="2807827"/>
            <a:ext cx="2302173" cy="3882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To bóg ognia i patron kowali. W swojej kuźni, znajdującej się we wnętrzu wulkanu Etna na Sycylii, wykuwał pioruny dla Zeusa. Atrybutem Hefajstosa były narzędzia kowalskie, młot i kowadło. </a:t>
            </a:r>
          </a:p>
        </p:txBody>
      </p:sp>
    </p:spTree>
    <p:extLst>
      <p:ext uri="{BB962C8B-B14F-4D97-AF65-F5344CB8AC3E}">
        <p14:creationId xmlns:p14="http://schemas.microsoft.com/office/powerpoint/2010/main" xmlns="" val="15135652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theme/theme1.xml><?xml version="1.0" encoding="utf-8"?>
<a:theme xmlns:a="http://schemas.openxmlformats.org/drawingml/2006/main" name="Faseta">
  <a:themeElements>
    <a:clrScheme name="Żółty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598</Words>
  <Application>Microsoft Office PowerPoint</Application>
  <PresentationFormat>Niestandardowy</PresentationFormat>
  <Paragraphs>47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Faseta</vt:lpstr>
      <vt:lpstr>Bogowie i mity</vt:lpstr>
      <vt:lpstr>Slajd 2</vt:lpstr>
      <vt:lpstr>Bogowie olimpijscy</vt:lpstr>
      <vt:lpstr>Zeus </vt:lpstr>
      <vt:lpstr>Hera </vt:lpstr>
      <vt:lpstr>Hades</vt:lpstr>
      <vt:lpstr>Afrodyta</vt:lpstr>
      <vt:lpstr>Ares</vt:lpstr>
      <vt:lpstr>Hermes</vt:lpstr>
      <vt:lpstr>Ateński Akropol to kamienne wzniesienie górujące nad miastem. W V i IV w p.n.e. zbudowano tu wspaniałe świątynie oraz posągi bóstw.  </vt:lpstr>
      <vt:lpstr>Mity</vt:lpstr>
      <vt:lpstr>Herosi </vt:lpstr>
      <vt:lpstr>Herakles </vt:lpstr>
      <vt:lpstr>Iliada i Odyseja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Bogowie i mity</dc:title>
  <dc:creator>Michał Lipski</dc:creator>
  <cp:lastModifiedBy>Rysiek jach</cp:lastModifiedBy>
  <cp:revision>11</cp:revision>
  <dcterms:created xsi:type="dcterms:W3CDTF">2020-11-07T20:23:07Z</dcterms:created>
  <dcterms:modified xsi:type="dcterms:W3CDTF">2020-11-09T19:41:07Z</dcterms:modified>
</cp:coreProperties>
</file>